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notesSlides/notesSlide5.xml" ContentType="application/vnd.openxmlformats-officedocument.presentationml.notesSl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drawings/drawing1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heme/themeOverride14.xml" ContentType="application/vnd.openxmlformats-officedocument.themeOverride+xml"/>
  <Override PartName="/ppt/charts/chart16.xml" ContentType="application/vnd.openxmlformats-officedocument.drawingml.chart+xml"/>
  <Override PartName="/ppt/theme/themeOverride15.xml" ContentType="application/vnd.openxmlformats-officedocument.themeOverride+xml"/>
  <Override PartName="/ppt/notesSlides/notesSlide7.xml" ContentType="application/vnd.openxmlformats-officedocument.presentationml.notesSlide+xml"/>
  <Override PartName="/ppt/charts/chart17.xml" ContentType="application/vnd.openxmlformats-officedocument.drawingml.chart+xml"/>
  <Override PartName="/ppt/theme/themeOverride16.xml" ContentType="application/vnd.openxmlformats-officedocument.themeOverride+xml"/>
  <Override PartName="/ppt/charts/chart18.xml" ContentType="application/vnd.openxmlformats-officedocument.drawingml.chart+xml"/>
  <Override PartName="/ppt/theme/themeOverride17.xml" ContentType="application/vnd.openxmlformats-officedocument.themeOverride+xml"/>
  <Override PartName="/ppt/notesSlides/notesSlide8.xml" ContentType="application/vnd.openxmlformats-officedocument.presentationml.notesSlide+xml"/>
  <Override PartName="/ppt/charts/chart19.xml" ContentType="application/vnd.openxmlformats-officedocument.drawingml.chart+xml"/>
  <Override PartName="/ppt/theme/themeOverride1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25"/>
  </p:notesMasterIdLst>
  <p:handoutMasterIdLst>
    <p:handoutMasterId r:id="rId26"/>
  </p:handoutMasterIdLst>
  <p:sldIdLst>
    <p:sldId id="303" r:id="rId2"/>
    <p:sldId id="304" r:id="rId3"/>
    <p:sldId id="305" r:id="rId4"/>
    <p:sldId id="306" r:id="rId5"/>
    <p:sldId id="307" r:id="rId6"/>
    <p:sldId id="334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7" r:id="rId16"/>
    <p:sldId id="318" r:id="rId17"/>
    <p:sldId id="319" r:id="rId18"/>
    <p:sldId id="320" r:id="rId19"/>
    <p:sldId id="322" r:id="rId20"/>
    <p:sldId id="323" r:id="rId21"/>
    <p:sldId id="325" r:id="rId22"/>
    <p:sldId id="326" r:id="rId23"/>
    <p:sldId id="330" r:id="rId24"/>
  </p:sldIdLst>
  <p:sldSz cx="9144000" cy="6858000" type="screen4x3"/>
  <p:notesSz cx="6797675" cy="9926638"/>
  <p:defaultTextStyle>
    <a:defPPr>
      <a:defRPr lang="de-DE"/>
    </a:defPPr>
    <a:lvl1pPr algn="ctr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99CCFF"/>
    <a:srgbClr val="FF9900"/>
    <a:srgbClr val="CC6600"/>
    <a:srgbClr val="EAAE06"/>
    <a:srgbClr val="66CCFF"/>
    <a:srgbClr val="FF0000"/>
    <a:srgbClr val="A36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6063" autoAdjust="0"/>
  </p:normalViewPr>
  <p:slideViewPr>
    <p:cSldViewPr>
      <p:cViewPr varScale="1">
        <p:scale>
          <a:sx n="114" d="100"/>
          <a:sy n="114" d="100"/>
        </p:scale>
        <p:origin x="150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3726" y="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Arbeitsblatt1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2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14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15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16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17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file:///\\lv-fa-10160-vi.lv.ads.niedersachsen.de\MI-OG$\Ref23\12..._&#214;ff.Sicherheit\12337%20PKS\1-2%20Lagebilder%20und%20Jahresberichte%20PKS%20NI\Vorstellung%20PKS%20durch%20Minister\PKS%202015\Pr&#228;sentation\2015\Mastertabelle.xlsx" TargetMode="External"/><Relationship Id="rId1" Type="http://schemas.openxmlformats.org/officeDocument/2006/relationships/themeOverride" Target="../theme/themeOverrid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345539664985018"/>
          <c:y val="1.7164458214623937E-2"/>
          <c:w val="0.74589102068427371"/>
          <c:h val="0.790993006697094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Kriminalitätsentwicklung!$A$2</c:f>
              <c:strCache>
                <c:ptCount val="1"/>
                <c:pt idx="0">
                  <c:v>Fälle ingesamt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</a:ln>
            <a:effectLst/>
          </c:spPr>
          <c:invertIfNegative val="0"/>
          <c:dLbls>
            <c:dLbl>
              <c:idx val="9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 algn="ctr">
                    <a:defRPr sz="1000" b="0"/>
                  </a:pPr>
                  <a:endParaRPr lang="de-DE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 algn="ctr">
                  <a:defRPr b="0"/>
                </a:pPr>
                <a:endParaRPr lang="de-D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Kriminalitätsentwicklung!$F$1:$O$1</c:f>
              <c:strCache>
                <c:ptCount val="10"/>
                <c:pt idx="0">
                  <c:v>2007 </c:v>
                </c:pt>
                <c:pt idx="1">
                  <c:v>2008 </c:v>
                </c:pt>
                <c:pt idx="2">
                  <c:v>2009 </c:v>
                </c:pt>
                <c:pt idx="3">
                  <c:v>2010 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Kriminalitätsentwicklung!$F$2:$O$2</c:f>
              <c:numCache>
                <c:formatCode>#,##0</c:formatCode>
                <c:ptCount val="10"/>
                <c:pt idx="0">
                  <c:v>607075</c:v>
                </c:pt>
                <c:pt idx="1">
                  <c:v>589967</c:v>
                </c:pt>
                <c:pt idx="2">
                  <c:v>590233</c:v>
                </c:pt>
                <c:pt idx="3">
                  <c:v>582547</c:v>
                </c:pt>
                <c:pt idx="4">
                  <c:v>552257</c:v>
                </c:pt>
                <c:pt idx="5">
                  <c:v>557219</c:v>
                </c:pt>
                <c:pt idx="6">
                  <c:v>545704</c:v>
                </c:pt>
                <c:pt idx="7">
                  <c:v>552730</c:v>
                </c:pt>
                <c:pt idx="8">
                  <c:v>568470</c:v>
                </c:pt>
                <c:pt idx="9">
                  <c:v>561963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772664"/>
        <c:axId val="157773056"/>
      </c:barChart>
      <c:lineChart>
        <c:grouping val="standard"/>
        <c:varyColors val="0"/>
        <c:ser>
          <c:idx val="0"/>
          <c:order val="1"/>
          <c:tx>
            <c:strRef>
              <c:f>Kriminalitätsentwicklung!$A$3</c:f>
              <c:strCache>
                <c:ptCount val="1"/>
                <c:pt idx="0">
                  <c:v>Aufklärungsquote</c:v>
                </c:pt>
              </c:strCache>
            </c:strRef>
          </c:tx>
          <c:spPr>
            <a:ln w="38100">
              <a:solidFill>
                <a:srgbClr val="0070C0"/>
              </a:solidFill>
              <a:prstDash val="solid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c:spPr>
          <c:marker>
            <c:symbol val="square"/>
            <c:size val="2"/>
            <c:spPr>
              <a:solidFill>
                <a:srgbClr val="000000"/>
              </a:solidFill>
              <a:ln>
                <a:noFill/>
                <a:prstDash val="solid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b="0"/>
                  </a:pPr>
                  <a:endParaRPr lang="de-DE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5644700118429166E-2"/>
                  <c:y val="-7.06746528418296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b="0"/>
                  </a:pPr>
                  <a:endParaRPr lang="de-DE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7473777582164138E-2"/>
                  <c:y val="-2.589071440740292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b="0"/>
                  </a:pPr>
                  <a:endParaRPr lang="de-DE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198654519095929E-2"/>
                  <c:y val="-3.98856951681612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b="0"/>
                  </a:pPr>
                  <a:endParaRPr lang="de-DE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81562265469429E-2"/>
                  <c:y val="-2.8689710559554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b="0"/>
                  </a:pPr>
                  <a:endParaRPr lang="de-DE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b="0"/>
                  </a:pPr>
                  <a:endParaRPr lang="de-DE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986545190959422E-2"/>
                  <c:y val="-3.988569516816126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/>
                  </a:pPr>
                  <a:endParaRPr lang="de-DE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strRef>
              <c:f>Kriminalitätsentwicklung!$F$1:$O$1</c:f>
              <c:strCache>
                <c:ptCount val="10"/>
                <c:pt idx="0">
                  <c:v>2007 </c:v>
                </c:pt>
                <c:pt idx="1">
                  <c:v>2008 </c:v>
                </c:pt>
                <c:pt idx="2">
                  <c:v>2009 </c:v>
                </c:pt>
                <c:pt idx="3">
                  <c:v>2010 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Kriminalitätsentwicklung!$F$3:$O$3</c:f>
              <c:numCache>
                <c:formatCode>0.00%</c:formatCode>
                <c:ptCount val="10"/>
                <c:pt idx="0">
                  <c:v>0.56861499999999998</c:v>
                </c:pt>
                <c:pt idx="1">
                  <c:v>0.58533999999999997</c:v>
                </c:pt>
                <c:pt idx="2">
                  <c:v>0.59965500000000005</c:v>
                </c:pt>
                <c:pt idx="3">
                  <c:v>0.62909999999999999</c:v>
                </c:pt>
                <c:pt idx="4">
                  <c:v>0.61419999999999997</c:v>
                </c:pt>
                <c:pt idx="5">
                  <c:v>0.6099</c:v>
                </c:pt>
                <c:pt idx="6">
                  <c:v>0.61260000000000003</c:v>
                </c:pt>
                <c:pt idx="7">
                  <c:v>0.60609999999999997</c:v>
                </c:pt>
                <c:pt idx="8">
                  <c:v>0.61170000000000002</c:v>
                </c:pt>
                <c:pt idx="9">
                  <c:v>0.61409999999999998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773448"/>
        <c:axId val="157775408"/>
      </c:lineChart>
      <c:catAx>
        <c:axId val="15777266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15777305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7773056"/>
        <c:scaling>
          <c:orientation val="minMax"/>
          <c:max val="640000"/>
          <c:min val="50000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#,##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157772664"/>
        <c:crosses val="autoZero"/>
        <c:crossBetween val="between"/>
        <c:majorUnit val="20000"/>
      </c:valAx>
      <c:catAx>
        <c:axId val="1577734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775408"/>
        <c:crosses val="autoZero"/>
        <c:auto val="0"/>
        <c:lblAlgn val="ctr"/>
        <c:lblOffset val="100"/>
        <c:noMultiLvlLbl val="0"/>
      </c:catAx>
      <c:valAx>
        <c:axId val="157775408"/>
        <c:scaling>
          <c:orientation val="minMax"/>
          <c:max val="0.66"/>
          <c:min val="0.48"/>
        </c:scaling>
        <c:delete val="0"/>
        <c:axPos val="r"/>
        <c:numFmt formatCode="0%" sourceLinked="0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157773448"/>
        <c:crosses val="max"/>
        <c:crossBetween val="between"/>
        <c:majorUnit val="0.02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glow rad="63500">
            <a:srgbClr val="000000">
              <a:satMod val="175000"/>
              <a:alpha val="40000"/>
            </a:srgbClr>
          </a:glow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b"/>
      <c:layout>
        <c:manualLayout>
          <c:xMode val="edge"/>
          <c:yMode val="edge"/>
          <c:x val="0.2058594524777056"/>
          <c:y val="0.9049512388257579"/>
          <c:w val="0.59352309736912967"/>
          <c:h val="6.1451720244371177E-2"/>
        </c:manualLayout>
      </c:layout>
      <c:overlay val="0"/>
      <c:spPr>
        <a:solidFill>
          <a:schemeClr val="bg1"/>
        </a:solidFill>
        <a:ln w="3175">
          <a:noFill/>
          <a:prstDash val="solid"/>
        </a:ln>
      </c:spPr>
      <c:txPr>
        <a:bodyPr/>
        <a:lstStyle/>
        <a:p>
          <a:pPr>
            <a:defRPr b="0"/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scene3d>
      <a:camera prst="orthographicFront"/>
      <a:lightRig rig="threePt" dir="t"/>
    </a:scene3d>
    <a:sp3d/>
  </c:spPr>
  <c:txPr>
    <a:bodyPr/>
    <a:lstStyle/>
    <a:p>
      <a:pPr>
        <a:defRPr sz="10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537202735828392"/>
          <c:y val="1.6384161615377989E-2"/>
          <c:w val="0.8316060067021267"/>
          <c:h val="0.818776216017829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Kriminalitätsbelastung!$A$2</c:f>
              <c:strCache>
                <c:ptCount val="1"/>
                <c:pt idx="0">
                  <c:v>Straftaten insgesamt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vert="horz" anchor="ctr" anchorCtr="0"/>
              <a:lstStyle/>
              <a:p>
                <a:pPr algn="ctr">
                  <a:defRPr b="0"/>
                </a:pPr>
                <a:endParaRPr lang="de-D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Kriminalitätsbelastung!$F$1:$O$1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Kriminalitätsbelastung!$F$2:$O$2</c:f>
              <c:numCache>
                <c:formatCode>#,##0</c:formatCode>
                <c:ptCount val="10"/>
                <c:pt idx="0">
                  <c:v>607075</c:v>
                </c:pt>
                <c:pt idx="1">
                  <c:v>589967</c:v>
                </c:pt>
                <c:pt idx="2">
                  <c:v>590233</c:v>
                </c:pt>
                <c:pt idx="3">
                  <c:v>582547</c:v>
                </c:pt>
                <c:pt idx="4">
                  <c:v>552257</c:v>
                </c:pt>
                <c:pt idx="5">
                  <c:v>557219</c:v>
                </c:pt>
                <c:pt idx="6">
                  <c:v>545704</c:v>
                </c:pt>
                <c:pt idx="7">
                  <c:v>552730</c:v>
                </c:pt>
                <c:pt idx="8">
                  <c:v>568470</c:v>
                </c:pt>
                <c:pt idx="9">
                  <c:v>561963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774624"/>
        <c:axId val="157770704"/>
      </c:barChart>
      <c:lineChart>
        <c:grouping val="standard"/>
        <c:varyColors val="0"/>
        <c:ser>
          <c:idx val="0"/>
          <c:order val="1"/>
          <c:tx>
            <c:strRef>
              <c:f>Kriminalitätsbelastung!$A$3</c:f>
              <c:strCache>
                <c:ptCount val="1"/>
                <c:pt idx="0">
                  <c:v>Häufigkeitszahl (Straftaten pro 100.000 Einwohner)</c:v>
                </c:pt>
              </c:strCache>
            </c:strRef>
          </c:tx>
          <c:spPr>
            <a:ln w="38100">
              <a:solidFill>
                <a:srgbClr val="0070C0"/>
              </a:solidFill>
              <a:prstDash val="solid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c:spPr>
          <c:marker>
            <c:symbol val="square"/>
            <c:size val="2"/>
            <c:spPr>
              <a:solidFill>
                <a:srgbClr val="000000"/>
              </a:solidFill>
              <a:ln>
                <a:noFill/>
                <a:prstDash val="solid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</c:marker>
          <c:dLbls>
            <c:dLbl>
              <c:idx val="4"/>
              <c:layout>
                <c:manualLayout>
                  <c:x val="-3.3192514972074309E-2"/>
                  <c:y val="-4.204169762037088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b="0"/>
                  </a:pPr>
                  <a:endParaRPr lang="de-DE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2980152741253797E-2"/>
                  <c:y val="-4.4014007551073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8945260257300642E-2"/>
                  <c:y val="-3.53332132658926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Kriminalitätsbelastung!$F$1:$O$1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Kriminalitätsbelastung!$F$3:$O$3</c:f>
              <c:numCache>
                <c:formatCode>#,##0</c:formatCode>
                <c:ptCount val="10"/>
                <c:pt idx="0">
                  <c:v>7605</c:v>
                </c:pt>
                <c:pt idx="1">
                  <c:v>7401</c:v>
                </c:pt>
                <c:pt idx="2">
                  <c:v>7427</c:v>
                </c:pt>
                <c:pt idx="3">
                  <c:v>7347</c:v>
                </c:pt>
                <c:pt idx="4">
                  <c:v>6974</c:v>
                </c:pt>
                <c:pt idx="5">
                  <c:v>7041</c:v>
                </c:pt>
                <c:pt idx="6">
                  <c:v>7015</c:v>
                </c:pt>
                <c:pt idx="7">
                  <c:v>7095</c:v>
                </c:pt>
                <c:pt idx="8">
                  <c:v>7263</c:v>
                </c:pt>
                <c:pt idx="9">
                  <c:v>7090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775800"/>
        <c:axId val="157771096"/>
      </c:lineChart>
      <c:catAx>
        <c:axId val="15777462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1577707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7770704"/>
        <c:scaling>
          <c:orientation val="minMax"/>
          <c:max val="640000"/>
          <c:min val="50000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#,##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157774624"/>
        <c:crosses val="autoZero"/>
        <c:crossBetween val="between"/>
        <c:majorUnit val="20000"/>
      </c:valAx>
      <c:catAx>
        <c:axId val="157775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771096"/>
        <c:crosses val="autoZero"/>
        <c:auto val="0"/>
        <c:lblAlgn val="ctr"/>
        <c:lblOffset val="100"/>
        <c:noMultiLvlLbl val="0"/>
      </c:catAx>
      <c:valAx>
        <c:axId val="157771096"/>
        <c:scaling>
          <c:orientation val="minMax"/>
          <c:max val="7800"/>
          <c:min val="6000"/>
        </c:scaling>
        <c:delete val="0"/>
        <c:axPos val="r"/>
        <c:numFmt formatCode="#,##0" sourceLinked="1"/>
        <c:majorTickMark val="cross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157775800"/>
        <c:crosses val="max"/>
        <c:crossBetween val="between"/>
        <c:majorUnit val="200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glow rad="63500">
            <a:srgbClr val="000000">
              <a:satMod val="175000"/>
              <a:alpha val="40000"/>
            </a:srgbClr>
          </a:glow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b"/>
      <c:layout>
        <c:manualLayout>
          <c:xMode val="edge"/>
          <c:yMode val="edge"/>
          <c:x val="9.3457045936868155E-2"/>
          <c:y val="0.90356012355639892"/>
          <c:w val="0.79802041928536238"/>
          <c:h val="8.10205969828489E-2"/>
        </c:manualLayout>
      </c:layout>
      <c:overlay val="0"/>
      <c:spPr>
        <a:noFill/>
        <a:ln w="3175">
          <a:noFill/>
          <a:prstDash val="solid"/>
        </a:ln>
      </c:spPr>
      <c:txPr>
        <a:bodyPr/>
        <a:lstStyle/>
        <a:p>
          <a:pPr>
            <a:defRPr b="0"/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effectLst/>
    <a:scene3d>
      <a:camera prst="orthographicFront"/>
      <a:lightRig rig="threePt" dir="t"/>
    </a:scene3d>
    <a:sp3d/>
  </c:spPr>
  <c:txPr>
    <a:bodyPr/>
    <a:lstStyle/>
    <a:p>
      <a:pPr>
        <a:defRPr sz="10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0477565984731855"/>
          <c:y val="8.3790409211267125E-2"/>
          <c:w val="0.63107749932547175"/>
          <c:h val="0.6349204381188724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'Kriminalitätsbelastung (2)'!$A$2</c:f>
              <c:strCache>
                <c:ptCount val="1"/>
                <c:pt idx="0">
                  <c:v>Straftaten insgesamt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9"/>
              <c:spPr>
                <a:solidFill>
                  <a:schemeClr val="bg1"/>
                </a:solidFill>
                <a:ln w="25400">
                  <a:noFill/>
                </a:ln>
              </c:spPr>
              <c:txPr>
                <a:bodyPr rot="-5400000" vert="horz" anchor="ctr" anchorCtr="0"/>
                <a:lstStyle/>
                <a:p>
                  <a:pPr algn="ctr">
                    <a:defRPr b="0"/>
                  </a:pPr>
                  <a:endParaRPr lang="de-DE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vert="horz" anchor="ctr" anchorCtr="0"/>
              <a:lstStyle/>
              <a:p>
                <a:pPr algn="ctr">
                  <a:defRPr b="0"/>
                </a:pPr>
                <a:endParaRPr lang="de-D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'Kriminalitätsbelastung (2)'!$R$1:$T$1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'Kriminalitätsbelastung (2)'!$R$2:$T$2</c:f>
              <c:numCache>
                <c:formatCode>#,##0</c:formatCode>
                <c:ptCount val="3"/>
                <c:pt idx="0">
                  <c:v>545492</c:v>
                </c:pt>
                <c:pt idx="1">
                  <c:v>550060</c:v>
                </c:pt>
                <c:pt idx="2">
                  <c:v>551767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7"/>
        <c:axId val="157776192"/>
        <c:axId val="157774232"/>
      </c:barChart>
      <c:lineChart>
        <c:grouping val="standard"/>
        <c:varyColors val="0"/>
        <c:ser>
          <c:idx val="0"/>
          <c:order val="1"/>
          <c:tx>
            <c:strRef>
              <c:f>'Kriminalitätsbelastung (2)'!$A$3</c:f>
              <c:strCache>
                <c:ptCount val="1"/>
                <c:pt idx="0">
                  <c:v>Häufigkeitszahl (Straftaten pro 100.000 Einwohner)</c:v>
                </c:pt>
              </c:strCache>
            </c:strRef>
          </c:tx>
          <c:spPr>
            <a:ln w="38100">
              <a:solidFill>
                <a:srgbClr val="0070C0"/>
              </a:solidFill>
              <a:prstDash val="solid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accent1">
                    <a:lumMod val="75000"/>
                  </a:schemeClr>
                </a:solidFill>
                <a:prstDash val="solid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</c:marker>
          <c:dLbls>
            <c:dLbl>
              <c:idx val="4"/>
              <c:layout>
                <c:manualLayout>
                  <c:x val="-4.0787911391847842E-2"/>
                  <c:y val="-4.204158605736280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b="0"/>
                  </a:pPr>
                  <a:endParaRPr lang="de-DE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spPr>
                <a:solidFill>
                  <a:schemeClr val="bg1"/>
                </a:solidFill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0"/>
                  </a:pPr>
                  <a:endParaRPr lang="de-DE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'Kriminalitätsbelastung (2)'!$R$1:$T$1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'Kriminalitätsbelastung (2)'!$R$3:$T$3</c:f>
              <c:numCache>
                <c:formatCode>#,##0</c:formatCode>
                <c:ptCount val="3"/>
                <c:pt idx="0">
                  <c:v>7002</c:v>
                </c:pt>
                <c:pt idx="1">
                  <c:v>7028</c:v>
                </c:pt>
                <c:pt idx="2">
                  <c:v>6961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576056"/>
        <c:axId val="158577232"/>
      </c:lineChart>
      <c:catAx>
        <c:axId val="15777619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15777423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7774232"/>
        <c:scaling>
          <c:orientation val="minMax"/>
          <c:max val="600000"/>
          <c:min val="50000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#,##0" sourceLinked="1"/>
        <c:majorTickMark val="cross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157776192"/>
        <c:crosses val="autoZero"/>
        <c:crossBetween val="between"/>
        <c:majorUnit val="20000"/>
      </c:valAx>
      <c:catAx>
        <c:axId val="1585760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8577232"/>
        <c:crosses val="autoZero"/>
        <c:auto val="0"/>
        <c:lblAlgn val="ctr"/>
        <c:lblOffset val="100"/>
        <c:noMultiLvlLbl val="0"/>
      </c:catAx>
      <c:valAx>
        <c:axId val="158577232"/>
        <c:scaling>
          <c:orientation val="minMax"/>
          <c:max val="7200"/>
          <c:min val="6400"/>
        </c:scaling>
        <c:delete val="0"/>
        <c:axPos val="r"/>
        <c:numFmt formatCode="#,##0" sourceLinked="1"/>
        <c:majorTickMark val="cross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158576056"/>
        <c:crosses val="max"/>
        <c:crossBetween val="between"/>
        <c:majorUnit val="200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glow rad="139700">
            <a:srgbClr val="FFFFFF">
              <a:satMod val="175000"/>
              <a:alpha val="40000"/>
            </a:srgbClr>
          </a:glow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b"/>
      <c:legendEntry>
        <c:idx val="0"/>
        <c:txPr>
          <a:bodyPr/>
          <a:lstStyle/>
          <a:p>
            <a:pPr>
              <a:defRPr b="0"/>
            </a:pPr>
            <a:endParaRPr lang="de-DE"/>
          </a:p>
        </c:txPr>
      </c:legendEntry>
      <c:legendEntry>
        <c:idx val="1"/>
        <c:txPr>
          <a:bodyPr/>
          <a:lstStyle/>
          <a:p>
            <a:pPr>
              <a:defRPr b="0"/>
            </a:pPr>
            <a:endParaRPr lang="de-DE"/>
          </a:p>
        </c:txPr>
      </c:legendEntry>
      <c:layout>
        <c:manualLayout>
          <c:xMode val="edge"/>
          <c:yMode val="edge"/>
          <c:x val="0.14917707556303267"/>
          <c:y val="0.83256637415717938"/>
          <c:w val="0.74086807815004674"/>
          <c:h val="8.2646885001266865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effectLst/>
    <a:scene3d>
      <a:camera prst="orthographicFront"/>
      <a:lightRig rig="threePt" dir="t"/>
    </a:scene3d>
    <a:sp3d/>
  </c:spPr>
  <c:txPr>
    <a:bodyPr/>
    <a:lstStyle/>
    <a:p>
      <a:pPr>
        <a:defRPr sz="10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757994615773692"/>
          <c:y val="2.0150508900764964E-2"/>
          <c:w val="0.85189612113391044"/>
          <c:h val="0.80453233425959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Opfer!$A$3</c:f>
              <c:strCache>
                <c:ptCount val="1"/>
                <c:pt idx="0">
                  <c:v>Gesamtopferzahl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Opfer!$D$2:$M$2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Opfer!$D$3:$M$3</c:f>
              <c:numCache>
                <c:formatCode>#,##0</c:formatCode>
                <c:ptCount val="10"/>
                <c:pt idx="0">
                  <c:v>94562</c:v>
                </c:pt>
                <c:pt idx="1">
                  <c:v>95766</c:v>
                </c:pt>
                <c:pt idx="2">
                  <c:v>98526</c:v>
                </c:pt>
                <c:pt idx="3">
                  <c:v>96283</c:v>
                </c:pt>
                <c:pt idx="4">
                  <c:v>99068</c:v>
                </c:pt>
                <c:pt idx="5">
                  <c:v>100179</c:v>
                </c:pt>
                <c:pt idx="6">
                  <c:v>95833</c:v>
                </c:pt>
                <c:pt idx="7">
                  <c:v>94549</c:v>
                </c:pt>
                <c:pt idx="8">
                  <c:v>93784</c:v>
                </c:pt>
                <c:pt idx="9">
                  <c:v>101711</c:v>
                </c:pt>
              </c:numCache>
            </c:numRef>
          </c:val>
        </c:ser>
        <c:ser>
          <c:idx val="1"/>
          <c:order val="1"/>
          <c:tx>
            <c:strRef>
              <c:f>Opfer!$A$4</c:f>
              <c:strCache>
                <c:ptCount val="1"/>
                <c:pt idx="0">
                  <c:v>männlich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Opfer!$D$2:$M$2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Opfer!$D$4:$M$4</c:f>
              <c:numCache>
                <c:formatCode>#,##0</c:formatCode>
                <c:ptCount val="10"/>
                <c:pt idx="0">
                  <c:v>58215</c:v>
                </c:pt>
                <c:pt idx="1">
                  <c:v>57695</c:v>
                </c:pt>
                <c:pt idx="2">
                  <c:v>58861</c:v>
                </c:pt>
                <c:pt idx="3">
                  <c:v>57161</c:v>
                </c:pt>
                <c:pt idx="4">
                  <c:v>60323</c:v>
                </c:pt>
                <c:pt idx="5">
                  <c:v>60534</c:v>
                </c:pt>
                <c:pt idx="6">
                  <c:v>57432</c:v>
                </c:pt>
                <c:pt idx="7">
                  <c:v>56206</c:v>
                </c:pt>
                <c:pt idx="8">
                  <c:v>55728</c:v>
                </c:pt>
                <c:pt idx="9">
                  <c:v>60722</c:v>
                </c:pt>
              </c:numCache>
            </c:numRef>
          </c:val>
        </c:ser>
        <c:ser>
          <c:idx val="2"/>
          <c:order val="2"/>
          <c:tx>
            <c:strRef>
              <c:f>Opfer!$A$5</c:f>
              <c:strCache>
                <c:ptCount val="1"/>
                <c:pt idx="0">
                  <c:v>weiblich</c:v>
                </c:pt>
              </c:strCache>
            </c:strRef>
          </c:tx>
          <c:spPr>
            <a:solidFill>
              <a:srgbClr val="FF9900"/>
            </a:solidFill>
            <a:ln w="12700"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Opfer!$D$2:$M$2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Opfer!$D$5:$M$5</c:f>
              <c:numCache>
                <c:formatCode>#,##0</c:formatCode>
                <c:ptCount val="10"/>
                <c:pt idx="0">
                  <c:v>36347</c:v>
                </c:pt>
                <c:pt idx="1">
                  <c:v>38071</c:v>
                </c:pt>
                <c:pt idx="2">
                  <c:v>39665</c:v>
                </c:pt>
                <c:pt idx="3">
                  <c:v>39122</c:v>
                </c:pt>
                <c:pt idx="4">
                  <c:v>38745</c:v>
                </c:pt>
                <c:pt idx="5">
                  <c:v>39645</c:v>
                </c:pt>
                <c:pt idx="6">
                  <c:v>38401</c:v>
                </c:pt>
                <c:pt idx="7">
                  <c:v>38343</c:v>
                </c:pt>
                <c:pt idx="8">
                  <c:v>38056</c:v>
                </c:pt>
                <c:pt idx="9">
                  <c:v>40989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158576448"/>
        <c:axId val="158583504"/>
      </c:barChart>
      <c:catAx>
        <c:axId val="15857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158583504"/>
        <c:crosses val="autoZero"/>
        <c:auto val="1"/>
        <c:lblAlgn val="ctr"/>
        <c:lblOffset val="100"/>
        <c:noMultiLvlLbl val="0"/>
      </c:catAx>
      <c:valAx>
        <c:axId val="158583504"/>
        <c:scaling>
          <c:orientation val="minMax"/>
          <c:max val="110000"/>
          <c:min val="10000"/>
        </c:scaling>
        <c:delete val="0"/>
        <c:axPos val="l"/>
        <c:majorGridlines>
          <c:spPr>
            <a:ln w="9525" cap="flat" cmpd="sng" algn="ctr">
              <a:solidFill>
                <a:srgbClr val="FFFFFF">
                  <a:lumMod val="75000"/>
                </a:srgb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8576448"/>
        <c:crosses val="autoZero"/>
        <c:crossBetween val="between"/>
        <c:majorUnit val="20000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</a:ln>
        <a:effectLst>
          <a:glow rad="63500">
            <a:srgbClr val="000000">
              <a:satMod val="175000"/>
              <a:alpha val="40000"/>
            </a:srgbClr>
          </a:glow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contrasting" dir="t"/>
        </a:scene3d>
        <a:sp3d>
          <a:bevelT w="0" h="0"/>
          <a:bevelB w="0" h="6350"/>
        </a:sp3d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20048414639416764"/>
          <c:w val="1"/>
          <c:h val="0.69500882633561356"/>
        </c:manualLayout>
      </c:layout>
      <c:pieChart>
        <c:varyColors val="1"/>
        <c:ser>
          <c:idx val="0"/>
          <c:order val="0"/>
          <c:spPr>
            <a:ln w="12700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Lbls>
            <c:dLbl>
              <c:idx val="0"/>
              <c:layout>
                <c:manualLayout>
                  <c:x val="-6.0965515990756829E-2"/>
                  <c:y val="-4.1214592261545391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wrap="square" lIns="38100" tIns="19050" rIns="38100" bIns="19050" anchor="ctr">
                  <a:noAutofit/>
                </a:bodyPr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78282550875521"/>
                      <c:h val="0.15068105459546641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8461489085619084"/>
                  <c:y val="-4.5237333619553954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wrap="square" lIns="38100" tIns="19050" rIns="38100" bIns="19050" anchor="ctr">
                  <a:noAutofit/>
                </a:bodyPr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98351744775695"/>
                      <c:h val="0.16623344532599826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24972021788463997"/>
                  <c:y val="3.9413238315619901E-2"/>
                </c:manualLayout>
              </c:layout>
              <c:numFmt formatCode="0%" sourceLinked="0"/>
              <c:spPr/>
              <c:txPr>
                <a:bodyPr rot="0" wrap="square" lIns="38100" tIns="19050" rIns="38100" bIns="19050" anchor="ctr">
                  <a:noAutofit/>
                </a:bodyPr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914695612933517"/>
                      <c:h val="0.17222272237950573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2.0725752504510479E-2"/>
                  <c:y val="4.2496818267089502E-2"/>
                </c:manualLayout>
              </c:layout>
              <c:numFmt formatCode="0%" sourceLinked="0"/>
              <c:spPr/>
              <c:txPr>
                <a:bodyPr rot="0" wrap="square" lIns="38100" tIns="19050" rIns="38100" bIns="19050" anchor="ctr">
                  <a:noAutofit/>
                </a:bodyPr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573992574646678"/>
                      <c:h val="0.15970184347333055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4.4506368785066315E-2"/>
                  <c:y val="-2.9893107426178654E-3"/>
                </c:manualLayout>
              </c:layout>
              <c:numFmt formatCode="0%" sourceLinked="0"/>
              <c:spPr/>
              <c:txPr>
                <a:bodyPr rot="0" wrap="square" lIns="38100" tIns="19050" rIns="38100" bIns="19050" anchor="ctr">
                  <a:noAutofit/>
                </a:bodyPr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324348116426258"/>
                      <c:h val="0.1650319504729359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5.0743538242070285E-2"/>
                  <c:y val="-2.9894284320170716E-3"/>
                </c:manualLayout>
              </c:layout>
              <c:numFmt formatCode="0%" sourceLinked="0"/>
              <c:spPr/>
              <c:txPr>
                <a:bodyPr rot="0" wrap="square" lIns="38100" tIns="19050" rIns="38100" bIns="19050" anchor="ctr">
                  <a:noAutofit/>
                </a:bodyPr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505264753274515"/>
                      <c:h val="0.16569997969574263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9.13890145797569E-3"/>
                  <c:y val="-3.6647066674104639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wrap="square" lIns="38100" tIns="19050" rIns="38100" bIns="19050" anchor="ctr">
                  <a:noAutofit/>
                </a:bodyPr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37828277878695"/>
                      <c:h val="0.13547680525918576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-4.9289649903918445E-2"/>
                  <c:y val="3.432352486341556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644384718996645"/>
                      <c:h val="0.11493263200640542"/>
                    </c:manualLayout>
                  </c15:layout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Hauptgruppenverteilung!$A$2:$A$9</c:f>
              <c:strCache>
                <c:ptCount val="8"/>
                <c:pt idx="0">
                  <c:v>Hauptgruppe 0 
Straftaten gegen das Leben</c:v>
                </c:pt>
                <c:pt idx="1">
                  <c:v>Hauptgruppe 1 
Straftaten gegen die sexuelle Selbstbestimmung</c:v>
                </c:pt>
                <c:pt idx="2">
                  <c:v>Hauptgruppe 2 
Rohheitsdelikte und Straftaten gegen die persönliche Freiheit</c:v>
                </c:pt>
                <c:pt idx="3">
                  <c:v>Hauptgruppe 3 
Diebstahl ohne erschwerende Umstände</c:v>
                </c:pt>
                <c:pt idx="4">
                  <c:v>Hauptgruppe 4 
Diebstahl unter erschwerenden Umständen</c:v>
                </c:pt>
                <c:pt idx="5">
                  <c:v>Hauptgruppe 5 
Vermögens- und Fälschungsdelikte</c:v>
                </c:pt>
                <c:pt idx="6">
                  <c:v>Hauptgruppe 6 
Sonstige Straftatbestände</c:v>
                </c:pt>
                <c:pt idx="7">
                  <c:v>Hauptgruppe 7 
Strafrechtliche Nebengesetze</c:v>
                </c:pt>
              </c:strCache>
            </c:strRef>
          </c:cat>
          <c:val>
            <c:numRef>
              <c:f>Hauptgruppenverteilung!$D$2:$D$9</c:f>
              <c:numCache>
                <c:formatCode>#,##0</c:formatCode>
                <c:ptCount val="8"/>
                <c:pt idx="0" formatCode="General">
                  <c:v>514</c:v>
                </c:pt>
                <c:pt idx="1">
                  <c:v>5226</c:v>
                </c:pt>
                <c:pt idx="2">
                  <c:v>80497</c:v>
                </c:pt>
                <c:pt idx="3">
                  <c:v>107339</c:v>
                </c:pt>
                <c:pt idx="4">
                  <c:v>98714</c:v>
                </c:pt>
                <c:pt idx="5">
                  <c:v>110961</c:v>
                </c:pt>
                <c:pt idx="6">
                  <c:v>108201</c:v>
                </c:pt>
                <c:pt idx="7">
                  <c:v>50511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0"/>
      </c:pieChart>
    </c:plotArea>
    <c:plotVisOnly val="1"/>
    <c:dispBlanksAs val="zero"/>
    <c:showDLblsOverMax val="0"/>
  </c:chart>
  <c:spPr>
    <a:solidFill>
      <a:srgbClr val="FFFFFF"/>
    </a:solidFill>
    <a:ln w="3175">
      <a:noFill/>
      <a:prstDash val="solid"/>
    </a:ln>
    <a:effectLst/>
    <a:scene3d>
      <a:camera prst="orthographicFront"/>
      <a:lightRig rig="threePt" dir="t"/>
    </a:scene3d>
    <a:sp3d/>
  </c:spPr>
  <c:txPr>
    <a:bodyPr/>
    <a:lstStyle/>
    <a:p>
      <a:pPr>
        <a:defRPr sz="11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3919223165297568E-2"/>
          <c:y val="1.6523381274597963E-2"/>
          <c:w val="0.86764522817411183"/>
          <c:h val="0.766867520460871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'HG 0'!$A$3</c:f>
              <c:strCache>
                <c:ptCount val="1"/>
                <c:pt idx="0">
                  <c:v>Straftaten gegen das Leben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'HG 0'!$F$2:$O$2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0'!$F$3:$O$3</c:f>
              <c:numCache>
                <c:formatCode>General</c:formatCode>
                <c:ptCount val="10"/>
                <c:pt idx="0">
                  <c:v>413</c:v>
                </c:pt>
                <c:pt idx="1">
                  <c:v>377</c:v>
                </c:pt>
                <c:pt idx="2">
                  <c:v>414</c:v>
                </c:pt>
                <c:pt idx="3">
                  <c:v>391</c:v>
                </c:pt>
                <c:pt idx="4">
                  <c:v>385</c:v>
                </c:pt>
                <c:pt idx="5">
                  <c:v>369</c:v>
                </c:pt>
                <c:pt idx="6">
                  <c:v>353</c:v>
                </c:pt>
                <c:pt idx="7">
                  <c:v>427</c:v>
                </c:pt>
                <c:pt idx="8">
                  <c:v>392</c:v>
                </c:pt>
                <c:pt idx="9">
                  <c:v>514</c:v>
                </c:pt>
              </c:numCache>
            </c:numRef>
          </c:val>
        </c:ser>
        <c:ser>
          <c:idx val="1"/>
          <c:order val="1"/>
          <c:tx>
            <c:strRef>
              <c:f>'HG 0'!$A$4</c:f>
              <c:strCache>
                <c:ptCount val="1"/>
                <c:pt idx="0">
                  <c:v>davon Totschlag und Tötung auf Verlangen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0'!$F$2:$O$2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0'!$F$4:$O$4</c:f>
              <c:numCache>
                <c:formatCode>General</c:formatCode>
                <c:ptCount val="10"/>
                <c:pt idx="0">
                  <c:v>187</c:v>
                </c:pt>
                <c:pt idx="1">
                  <c:v>184</c:v>
                </c:pt>
                <c:pt idx="2">
                  <c:v>193</c:v>
                </c:pt>
                <c:pt idx="3">
                  <c:v>181</c:v>
                </c:pt>
                <c:pt idx="4">
                  <c:v>184</c:v>
                </c:pt>
                <c:pt idx="5">
                  <c:v>177</c:v>
                </c:pt>
                <c:pt idx="6">
                  <c:v>179</c:v>
                </c:pt>
                <c:pt idx="7">
                  <c:v>212</c:v>
                </c:pt>
                <c:pt idx="8">
                  <c:v>167</c:v>
                </c:pt>
                <c:pt idx="9">
                  <c:v>221</c:v>
                </c:pt>
              </c:numCache>
            </c:numRef>
          </c:val>
        </c:ser>
        <c:ser>
          <c:idx val="3"/>
          <c:order val="2"/>
          <c:tx>
            <c:strRef>
              <c:f>'HG 0'!$A$6</c:f>
              <c:strCache>
                <c:ptCount val="1"/>
                <c:pt idx="0">
                  <c:v>davon Mord</c:v>
                </c:pt>
              </c:strCache>
            </c:strRef>
          </c:tx>
          <c:spPr>
            <a:solidFill>
              <a:srgbClr val="FF99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'HG 0'!$F$2:$O$2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0'!$F$6:$O$6</c:f>
              <c:numCache>
                <c:formatCode>General</c:formatCode>
                <c:ptCount val="10"/>
                <c:pt idx="0">
                  <c:v>85</c:v>
                </c:pt>
                <c:pt idx="1">
                  <c:v>77</c:v>
                </c:pt>
                <c:pt idx="2">
                  <c:v>83</c:v>
                </c:pt>
                <c:pt idx="3">
                  <c:v>65</c:v>
                </c:pt>
                <c:pt idx="4">
                  <c:v>80</c:v>
                </c:pt>
                <c:pt idx="5">
                  <c:v>65</c:v>
                </c:pt>
                <c:pt idx="6">
                  <c:v>75</c:v>
                </c:pt>
                <c:pt idx="7">
                  <c:v>76</c:v>
                </c:pt>
                <c:pt idx="8">
                  <c:v>109</c:v>
                </c:pt>
                <c:pt idx="9">
                  <c:v>169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158581544"/>
        <c:axId val="158577624"/>
      </c:barChart>
      <c:lineChart>
        <c:grouping val="standard"/>
        <c:varyColors val="0"/>
        <c:ser>
          <c:idx val="2"/>
          <c:order val="3"/>
          <c:tx>
            <c:strRef>
              <c:f>'HG 0'!$A$7</c:f>
              <c:strCache>
                <c:ptCount val="1"/>
                <c:pt idx="0">
                  <c:v>Aufklärungsquote</c:v>
                </c:pt>
              </c:strCache>
            </c:strRef>
          </c:tx>
          <c:spPr>
            <a:ln w="22225">
              <a:solidFill>
                <a:srgbClr val="0070C0"/>
              </a:solidFill>
            </a:ln>
          </c:spPr>
          <c:marker>
            <c:symbol val="circle"/>
            <c:size val="4"/>
            <c:spPr>
              <a:solidFill>
                <a:srgbClr val="000000"/>
              </a:solidFill>
              <a:ln>
                <a:solidFill>
                  <a:srgbClr val="00000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'HG 0'!$F$7:$O$7</c:f>
              <c:numCache>
                <c:formatCode>0.00%</c:formatCode>
                <c:ptCount val="10"/>
                <c:pt idx="0">
                  <c:v>0.94189999999999996</c:v>
                </c:pt>
                <c:pt idx="1">
                  <c:v>0.93369999999999997</c:v>
                </c:pt>
                <c:pt idx="2">
                  <c:v>0.93240000000000001</c:v>
                </c:pt>
                <c:pt idx="3">
                  <c:v>0.96679999999999999</c:v>
                </c:pt>
                <c:pt idx="4">
                  <c:v>0.98180000000000001</c:v>
                </c:pt>
                <c:pt idx="5">
                  <c:v>0.96209999999999996</c:v>
                </c:pt>
                <c:pt idx="6">
                  <c:v>0.91779999999999995</c:v>
                </c:pt>
                <c:pt idx="7">
                  <c:v>0.9204</c:v>
                </c:pt>
                <c:pt idx="8">
                  <c:v>0.92600000000000005</c:v>
                </c:pt>
                <c:pt idx="9">
                  <c:v>0.92410000000000003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579976"/>
        <c:axId val="158578408"/>
      </c:lineChart>
      <c:catAx>
        <c:axId val="158581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58577624"/>
        <c:crosses val="autoZero"/>
        <c:auto val="1"/>
        <c:lblAlgn val="ctr"/>
        <c:lblOffset val="100"/>
        <c:noMultiLvlLbl val="0"/>
      </c:catAx>
      <c:valAx>
        <c:axId val="158577624"/>
        <c:scaling>
          <c:orientation val="minMax"/>
          <c:max val="650"/>
          <c:min val="0"/>
        </c:scaling>
        <c:delete val="0"/>
        <c:axPos val="l"/>
        <c:majorGridlines>
          <c:spPr>
            <a:ln w="3175">
              <a:solidFill>
                <a:srgbClr val="FFFFFF">
                  <a:lumMod val="75000"/>
                </a:srgb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58581544"/>
        <c:crosses val="autoZero"/>
        <c:crossBetween val="between"/>
        <c:majorUnit val="100"/>
        <c:minorUnit val="90"/>
      </c:valAx>
      <c:valAx>
        <c:axId val="158578408"/>
        <c:scaling>
          <c:orientation val="minMax"/>
          <c:max val="1"/>
          <c:min val="0.4"/>
        </c:scaling>
        <c:delete val="0"/>
        <c:axPos val="r"/>
        <c:numFmt formatCode="0.00%" sourceLinked="1"/>
        <c:majorTickMark val="out"/>
        <c:minorTickMark val="none"/>
        <c:tickLblPos val="nextTo"/>
        <c:crossAx val="158579976"/>
        <c:crosses val="max"/>
        <c:crossBetween val="between"/>
      </c:valAx>
      <c:catAx>
        <c:axId val="158579976"/>
        <c:scaling>
          <c:orientation val="minMax"/>
        </c:scaling>
        <c:delete val="1"/>
        <c:axPos val="b"/>
        <c:majorTickMark val="out"/>
        <c:minorTickMark val="none"/>
        <c:tickLblPos val="nextTo"/>
        <c:crossAx val="158578408"/>
        <c:crosses val="autoZero"/>
        <c:auto val="1"/>
        <c:lblAlgn val="ctr"/>
        <c:lblOffset val="100"/>
        <c:noMultiLvlLbl val="0"/>
      </c:cat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/>
      </c:spPr>
    </c:plotArea>
    <c:legend>
      <c:legendPos val="b"/>
      <c:layout>
        <c:manualLayout>
          <c:xMode val="edge"/>
          <c:yMode val="edge"/>
          <c:x val="0.18338089609855929"/>
          <c:y val="0.8754755615776797"/>
          <c:w val="0.72312212966966183"/>
          <c:h val="8.3719348217580147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effectLst/>
    <a:scene3d>
      <a:camera prst="orthographicFront"/>
      <a:lightRig rig="threePt" dir="t"/>
    </a:scene3d>
    <a:sp3d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304205467069316"/>
          <c:y val="1.5190176358544761E-2"/>
          <c:w val="0.81669965963377811"/>
          <c:h val="0.771102723618464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'HG 1'!$A$2</c:f>
              <c:strCache>
                <c:ptCount val="1"/>
                <c:pt idx="0">
                  <c:v>Straftaten gegen die sexuelle Selbstbestimmung gesamt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</a:ln>
          </c:spPr>
          <c:invertIfNegative val="0"/>
          <c:dLbls>
            <c:dLbl>
              <c:idx val="8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b="0"/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b="0"/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b="0"/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1'!$F$1:$O$1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1'!$F$2:$O$2</c:f>
              <c:numCache>
                <c:formatCode>#,##0</c:formatCode>
                <c:ptCount val="10"/>
                <c:pt idx="0">
                  <c:v>5528</c:v>
                </c:pt>
                <c:pt idx="1">
                  <c:v>6295</c:v>
                </c:pt>
                <c:pt idx="2">
                  <c:v>5137</c:v>
                </c:pt>
                <c:pt idx="3">
                  <c:v>4855</c:v>
                </c:pt>
                <c:pt idx="4">
                  <c:v>4906</c:v>
                </c:pt>
                <c:pt idx="5">
                  <c:v>4888</c:v>
                </c:pt>
                <c:pt idx="6">
                  <c:v>4964</c:v>
                </c:pt>
                <c:pt idx="7">
                  <c:v>5150</c:v>
                </c:pt>
                <c:pt idx="8">
                  <c:v>5227</c:v>
                </c:pt>
                <c:pt idx="9">
                  <c:v>5226</c:v>
                </c:pt>
              </c:numCache>
            </c:numRef>
          </c:val>
        </c:ser>
        <c:ser>
          <c:idx val="2"/>
          <c:order val="1"/>
          <c:tx>
            <c:strRef>
              <c:f>'HG 1'!$A$13</c:f>
              <c:strCache>
                <c:ptCount val="1"/>
                <c:pt idx="0">
                  <c:v>davon Sexueller Missbrauch von Kindern und Jugendlichen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chemeClr val="tx1"/>
                    </a:solidFill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1'!$F$1:$O$1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1'!$F$13:$O$13</c:f>
              <c:numCache>
                <c:formatCode>#,##0</c:formatCode>
                <c:ptCount val="10"/>
                <c:pt idx="0">
                  <c:v>1506</c:v>
                </c:pt>
                <c:pt idx="1">
                  <c:v>1422</c:v>
                </c:pt>
                <c:pt idx="2">
                  <c:v>1374</c:v>
                </c:pt>
                <c:pt idx="3">
                  <c:v>1390</c:v>
                </c:pt>
                <c:pt idx="4">
                  <c:v>1486</c:v>
                </c:pt>
                <c:pt idx="5">
                  <c:v>1465</c:v>
                </c:pt>
                <c:pt idx="6">
                  <c:v>1430</c:v>
                </c:pt>
                <c:pt idx="7">
                  <c:v>1376</c:v>
                </c:pt>
                <c:pt idx="8">
                  <c:v>1581</c:v>
                </c:pt>
                <c:pt idx="9">
                  <c:v>1547</c:v>
                </c:pt>
              </c:numCache>
            </c:numRef>
          </c:val>
        </c:ser>
        <c:ser>
          <c:idx val="3"/>
          <c:order val="2"/>
          <c:tx>
            <c:strRef>
              <c:f>'HG 1'!$A$5</c:f>
              <c:strCache>
                <c:ptCount val="1"/>
                <c:pt idx="0">
                  <c:v>davon Verbreitung pornographischer Erzeugnisse</c:v>
                </c:pt>
              </c:strCache>
            </c:strRef>
          </c:tx>
          <c:spPr>
            <a:solidFill>
              <a:srgbClr val="FF9900"/>
            </a:solidFill>
            <a:ln w="12700">
              <a:solidFill>
                <a:srgbClr val="000000"/>
              </a:solidFill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b="0"/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1'!$F$1:$O$1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1'!$F$5:$O$5</c:f>
              <c:numCache>
                <c:formatCode>#,##0</c:formatCode>
                <c:ptCount val="10"/>
                <c:pt idx="0">
                  <c:v>1573</c:v>
                </c:pt>
                <c:pt idx="1">
                  <c:v>2345</c:v>
                </c:pt>
                <c:pt idx="2">
                  <c:v>1274</c:v>
                </c:pt>
                <c:pt idx="3">
                  <c:v>956</c:v>
                </c:pt>
                <c:pt idx="4">
                  <c:v>1047</c:v>
                </c:pt>
                <c:pt idx="5">
                  <c:v>922</c:v>
                </c:pt>
                <c:pt idx="6">
                  <c:v>1215</c:v>
                </c:pt>
                <c:pt idx="7">
                  <c:v>1518</c:v>
                </c:pt>
                <c:pt idx="8">
                  <c:v>1403</c:v>
                </c:pt>
                <c:pt idx="9">
                  <c:v>1160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58578800"/>
        <c:axId val="158583112"/>
      </c:barChart>
      <c:catAx>
        <c:axId val="158578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158583112"/>
        <c:crosses val="autoZero"/>
        <c:auto val="1"/>
        <c:lblAlgn val="ctr"/>
        <c:lblOffset val="100"/>
        <c:noMultiLvlLbl val="0"/>
      </c:catAx>
      <c:valAx>
        <c:axId val="158583112"/>
        <c:scaling>
          <c:orientation val="minMax"/>
          <c:max val="7000"/>
          <c:min val="0"/>
        </c:scaling>
        <c:delete val="0"/>
        <c:axPos val="l"/>
        <c:majorGridlines>
          <c:spPr>
            <a:ln w="3175" cmpd="sng">
              <a:solidFill>
                <a:srgbClr val="FFFFFF">
                  <a:lumMod val="75000"/>
                </a:srgbClr>
              </a:solidFill>
              <a:prstDash val="solid"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158578800"/>
        <c:crosses val="autoZero"/>
        <c:crossBetween val="between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glow rad="139700">
            <a:srgbClr val="FFFFFF">
              <a:satMod val="175000"/>
              <a:alpha val="40000"/>
            </a:srgbClr>
          </a:glow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b"/>
      <c:layout>
        <c:manualLayout>
          <c:xMode val="edge"/>
          <c:yMode val="edge"/>
          <c:x val="0.15831085056205876"/>
          <c:y val="0.84472721022996056"/>
          <c:w val="0.70451483926028424"/>
          <c:h val="0.13937920752346286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b="0"/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effectLst/>
    <a:scene3d>
      <a:camera prst="orthographicFront"/>
      <a:lightRig rig="threePt" dir="t"/>
    </a:scene3d>
    <a:sp3d/>
  </c:spPr>
  <c:txPr>
    <a:bodyPr/>
    <a:lstStyle/>
    <a:p>
      <a:pPr>
        <a:defRPr sz="10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761928413182848"/>
          <c:y val="1.7286773867997887E-2"/>
          <c:w val="0.8469830149591222"/>
          <c:h val="0.7781822253837371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'HG 2'!$A$2</c:f>
              <c:strCache>
                <c:ptCount val="1"/>
                <c:pt idx="0">
                  <c:v>Rohheitsdelikte und Straftaten gegen die persönliche Freiheit gesamt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9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'HG 2'!$F$1:$O$1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2'!$F$2:$O$2</c:f>
              <c:numCache>
                <c:formatCode>#,##0</c:formatCode>
                <c:ptCount val="10"/>
                <c:pt idx="0">
                  <c:v>73272</c:v>
                </c:pt>
                <c:pt idx="1">
                  <c:v>77384</c:v>
                </c:pt>
                <c:pt idx="2">
                  <c:v>80430</c:v>
                </c:pt>
                <c:pt idx="3">
                  <c:v>78785</c:v>
                </c:pt>
                <c:pt idx="4">
                  <c:v>77950</c:v>
                </c:pt>
                <c:pt idx="5">
                  <c:v>79128</c:v>
                </c:pt>
                <c:pt idx="6">
                  <c:v>75730</c:v>
                </c:pt>
                <c:pt idx="7">
                  <c:v>75306</c:v>
                </c:pt>
                <c:pt idx="8">
                  <c:v>74736</c:v>
                </c:pt>
                <c:pt idx="9">
                  <c:v>80497</c:v>
                </c:pt>
              </c:numCache>
            </c:numRef>
          </c:val>
        </c:ser>
        <c:ser>
          <c:idx val="2"/>
          <c:order val="1"/>
          <c:tx>
            <c:strRef>
              <c:f>'HG 2'!$A$3</c:f>
              <c:strCache>
                <c:ptCount val="1"/>
                <c:pt idx="0">
                  <c:v>davon Körperverletzung insgesamt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4.1497840109268906E-3"/>
                  <c:y val="9.3153691290405904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-5400000" vert="horz" wrap="square" lIns="38100" tIns="19050" rIns="38100" bIns="19050" anchor="ctr">
                  <a:noAutofit/>
                </a:bodyPr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271061385336252E-2"/>
                      <c:h val="4.8361480197411974E-2"/>
                    </c:manualLayout>
                  </c15:layout>
                </c:ext>
              </c:extLst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2'!$F$1:$O$1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2'!$F$3:$O$3</c:f>
              <c:numCache>
                <c:formatCode>#,##0</c:formatCode>
                <c:ptCount val="10"/>
                <c:pt idx="0">
                  <c:v>52458</c:v>
                </c:pt>
                <c:pt idx="1">
                  <c:v>54155</c:v>
                </c:pt>
                <c:pt idx="2">
                  <c:v>56058</c:v>
                </c:pt>
                <c:pt idx="3">
                  <c:v>54952</c:v>
                </c:pt>
                <c:pt idx="4">
                  <c:v>54791</c:v>
                </c:pt>
                <c:pt idx="5">
                  <c:v>56138</c:v>
                </c:pt>
                <c:pt idx="6">
                  <c:v>53233</c:v>
                </c:pt>
                <c:pt idx="7">
                  <c:v>52500</c:v>
                </c:pt>
                <c:pt idx="8">
                  <c:v>52220</c:v>
                </c:pt>
                <c:pt idx="9">
                  <c:v>57018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58580368"/>
        <c:axId val="158581936"/>
      </c:barChart>
      <c:catAx>
        <c:axId val="158580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58581936"/>
        <c:crosses val="autoZero"/>
        <c:auto val="1"/>
        <c:lblAlgn val="ctr"/>
        <c:lblOffset val="100"/>
        <c:noMultiLvlLbl val="0"/>
      </c:catAx>
      <c:valAx>
        <c:axId val="158581936"/>
        <c:scaling>
          <c:orientation val="minMax"/>
          <c:max val="100000"/>
          <c:min val="20000"/>
        </c:scaling>
        <c:delete val="0"/>
        <c:axPos val="l"/>
        <c:majorGridlines>
          <c:spPr>
            <a:ln w="3175">
              <a:solidFill>
                <a:srgbClr val="FFFFFF">
                  <a:lumMod val="75000"/>
                </a:srgbClr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58580368"/>
        <c:crosses val="autoZero"/>
        <c:crossBetween val="between"/>
        <c:majorUnit val="15000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0" h="0"/>
          <a:bevelB w="0" h="0"/>
        </a:sp3d>
      </c:spPr>
    </c:plotArea>
    <c:legend>
      <c:legendPos val="b"/>
      <c:legendEntry>
        <c:idx val="0"/>
        <c:txPr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</c:legendEntry>
      <c:legendEntry>
        <c:idx val="1"/>
        <c:txPr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</c:legendEntry>
      <c:layout>
        <c:manualLayout>
          <c:xMode val="edge"/>
          <c:yMode val="edge"/>
          <c:x val="0.21109844004260964"/>
          <c:y val="0.8620047522526032"/>
          <c:w val="0.68195331237705625"/>
          <c:h val="0.12399546075144327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effectLst/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855947000573983"/>
          <c:y val="1.6025783599084388E-2"/>
          <c:w val="0.78099571682833069"/>
          <c:h val="0.764153758122742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'HG 3 + 4'!$A$3</c:f>
              <c:strCache>
                <c:ptCount val="1"/>
                <c:pt idx="0">
                  <c:v>Diebstahl ohne erschwerende Umstände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4"/>
              <c:numFmt formatCode="#,##0" sourceLinked="0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3 + 4'!$F$1:$O$1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3 + 4'!$F$3:$O$3</c:f>
              <c:numCache>
                <c:formatCode>General</c:formatCode>
                <c:ptCount val="10"/>
                <c:pt idx="0">
                  <c:v>123897</c:v>
                </c:pt>
                <c:pt idx="1">
                  <c:v>120253</c:v>
                </c:pt>
                <c:pt idx="2">
                  <c:v>115002</c:v>
                </c:pt>
                <c:pt idx="3">
                  <c:v>111651</c:v>
                </c:pt>
                <c:pt idx="4">
                  <c:v>113564</c:v>
                </c:pt>
                <c:pt idx="5">
                  <c:v>114243</c:v>
                </c:pt>
                <c:pt idx="6">
                  <c:v>110116</c:v>
                </c:pt>
                <c:pt idx="7">
                  <c:v>109194</c:v>
                </c:pt>
                <c:pt idx="8">
                  <c:v>112089</c:v>
                </c:pt>
                <c:pt idx="9" formatCode="#,##0">
                  <c:v>107339</c:v>
                </c:pt>
              </c:numCache>
            </c:numRef>
          </c:val>
        </c:ser>
        <c:ser>
          <c:idx val="1"/>
          <c:order val="1"/>
          <c:tx>
            <c:strRef>
              <c:f>'HG 3 + 4'!$A$4</c:f>
              <c:strCache>
                <c:ptCount val="1"/>
                <c:pt idx="0">
                  <c:v>Diebstahl unter erschwerenden Umständen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4"/>
              <c:numFmt formatCode="#,##0" sourceLinked="0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#,##0" sourceLinked="0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#,##0" sourceLinked="0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3 + 4'!$F$1:$O$1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3 + 4'!$F$4:$O$4</c:f>
              <c:numCache>
                <c:formatCode>General</c:formatCode>
                <c:ptCount val="10"/>
                <c:pt idx="0">
                  <c:v>128411</c:v>
                </c:pt>
                <c:pt idx="1">
                  <c:v>115047</c:v>
                </c:pt>
                <c:pt idx="2">
                  <c:v>112233</c:v>
                </c:pt>
                <c:pt idx="3">
                  <c:v>101940</c:v>
                </c:pt>
                <c:pt idx="4">
                  <c:v>99719</c:v>
                </c:pt>
                <c:pt idx="5">
                  <c:v>100264</c:v>
                </c:pt>
                <c:pt idx="6">
                  <c:v>96251</c:v>
                </c:pt>
                <c:pt idx="7">
                  <c:v>99779</c:v>
                </c:pt>
                <c:pt idx="8">
                  <c:v>101971</c:v>
                </c:pt>
                <c:pt idx="9" formatCode="#,##0">
                  <c:v>98714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8581152"/>
        <c:axId val="158582720"/>
      </c:barChart>
      <c:catAx>
        <c:axId val="158581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58582720"/>
        <c:crosses val="autoZero"/>
        <c:auto val="1"/>
        <c:lblAlgn val="ctr"/>
        <c:lblOffset val="100"/>
        <c:noMultiLvlLbl val="0"/>
      </c:catAx>
      <c:valAx>
        <c:axId val="158582720"/>
        <c:scaling>
          <c:orientation val="minMax"/>
          <c:max val="180000"/>
        </c:scaling>
        <c:delete val="0"/>
        <c:axPos val="l"/>
        <c:majorGridlines>
          <c:spPr>
            <a:ln w="3175">
              <a:solidFill>
                <a:srgbClr val="FFFFFF">
                  <a:lumMod val="75000"/>
                </a:srgb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58581152"/>
        <c:crosses val="autoZero"/>
        <c:crossBetween val="between"/>
        <c:majorUnit val="30000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0" h="0"/>
          <a:bevelB w="0" h="0"/>
        </a:sp3d>
      </c:spPr>
    </c:plotArea>
    <c:legend>
      <c:legendPos val="b"/>
      <c:layout>
        <c:manualLayout>
          <c:xMode val="edge"/>
          <c:yMode val="edge"/>
          <c:x val="0.22744506759983216"/>
          <c:y val="0.85911436470478209"/>
          <c:w val="0.51000793447904968"/>
          <c:h val="0.12509137984047339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effectLst/>
    <a:scene3d>
      <a:camera prst="orthographicFront"/>
      <a:lightRig rig="threePt" dir="t"/>
    </a:scene3d>
    <a:sp3d/>
  </c:spPr>
  <c:txPr>
    <a:bodyPr/>
    <a:lstStyle/>
    <a:p>
      <a:pPr>
        <a:defRPr sz="11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863326441736682E-2"/>
          <c:y val="1.6409633817799207E-2"/>
          <c:w val="0.75910306602736111"/>
          <c:h val="0.780501710250298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'HG 5'!$A$2</c:f>
              <c:strCache>
                <c:ptCount val="1"/>
                <c:pt idx="0">
                  <c:v>Vermögens- und Fälschungsdelikte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>
                  <a:defRPr b="0">
                    <a:solidFill>
                      <a:schemeClr val="tx1"/>
                    </a:solidFill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5'!$D$1:$M$1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5'!$D$2:$M$2</c:f>
              <c:numCache>
                <c:formatCode>#,##0</c:formatCode>
                <c:ptCount val="10"/>
                <c:pt idx="0">
                  <c:v>114435</c:v>
                </c:pt>
                <c:pt idx="1">
                  <c:v>109350</c:v>
                </c:pt>
                <c:pt idx="2">
                  <c:v>115177</c:v>
                </c:pt>
                <c:pt idx="3">
                  <c:v>132086</c:v>
                </c:pt>
                <c:pt idx="4">
                  <c:v>104005</c:v>
                </c:pt>
                <c:pt idx="5">
                  <c:v>107065</c:v>
                </c:pt>
                <c:pt idx="6">
                  <c:v>109245</c:v>
                </c:pt>
                <c:pt idx="7">
                  <c:v>110305</c:v>
                </c:pt>
                <c:pt idx="8">
                  <c:v>113276</c:v>
                </c:pt>
                <c:pt idx="9">
                  <c:v>110961</c:v>
                </c:pt>
              </c:numCache>
            </c:numRef>
          </c:val>
        </c:ser>
        <c:ser>
          <c:idx val="1"/>
          <c:order val="1"/>
          <c:tx>
            <c:strRef>
              <c:f>'HG 5'!$A$3</c:f>
              <c:strCache>
                <c:ptCount val="1"/>
                <c:pt idx="0">
                  <c:v>davon Betrugsdelikte und Erschleichen von Leistungen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>
                  <a:defRPr b="0"/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5'!$D$1:$M$1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5'!$D$3:$M$3</c:f>
              <c:numCache>
                <c:formatCode>#,##0</c:formatCode>
                <c:ptCount val="10"/>
                <c:pt idx="0">
                  <c:v>92211</c:v>
                </c:pt>
                <c:pt idx="1">
                  <c:v>87509</c:v>
                </c:pt>
                <c:pt idx="2">
                  <c:v>93756</c:v>
                </c:pt>
                <c:pt idx="3">
                  <c:v>109425</c:v>
                </c:pt>
                <c:pt idx="4">
                  <c:v>80401</c:v>
                </c:pt>
                <c:pt idx="5">
                  <c:v>85708</c:v>
                </c:pt>
                <c:pt idx="6">
                  <c:v>88120</c:v>
                </c:pt>
                <c:pt idx="7">
                  <c:v>89737</c:v>
                </c:pt>
                <c:pt idx="8">
                  <c:v>92012</c:v>
                </c:pt>
                <c:pt idx="9">
                  <c:v>90540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1078776"/>
        <c:axId val="371077208"/>
      </c:barChart>
      <c:catAx>
        <c:axId val="371078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371077208"/>
        <c:crosses val="autoZero"/>
        <c:auto val="1"/>
        <c:lblAlgn val="ctr"/>
        <c:lblOffset val="100"/>
        <c:noMultiLvlLbl val="0"/>
      </c:catAx>
      <c:valAx>
        <c:axId val="371077208"/>
        <c:scaling>
          <c:orientation val="minMax"/>
          <c:max val="170000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de-DE"/>
          </a:p>
        </c:txPr>
        <c:crossAx val="371078776"/>
        <c:crosses val="autoZero"/>
        <c:crossBetween val="between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b"/>
      <c:layout>
        <c:manualLayout>
          <c:xMode val="edge"/>
          <c:yMode val="edge"/>
          <c:x val="0.21288787225619143"/>
          <c:y val="0.88958405749287184"/>
          <c:w val="0.51661080074487897"/>
          <c:h val="9.581925607316710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b="0"/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effectLst/>
    <a:scene3d>
      <a:camera prst="orthographicFront"/>
      <a:lightRig rig="threePt" dir="t"/>
    </a:scene3d>
    <a:sp3d/>
  </c:spPr>
  <c:txPr>
    <a:bodyPr/>
    <a:lstStyle/>
    <a:p>
      <a:pPr>
        <a:defRPr sz="10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457744461141746"/>
          <c:y val="1.5397815042646095E-2"/>
          <c:w val="0.75937235044059437"/>
          <c:h val="0.766787580630706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'HG 6'!$A$2</c:f>
              <c:strCache>
                <c:ptCount val="1"/>
                <c:pt idx="0">
                  <c:v>Sonstige Straftatbestände gemäß Strafgesetzbuch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vert="horz" wrap="square" lIns="39600" tIns="19050" rIns="38100" bIns="19050" anchor="t" anchorCtr="0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'HG 6'!$D$1:$M$1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6'!$D$2:$M$2</c:f>
              <c:numCache>
                <c:formatCode>#,##0</c:formatCode>
                <c:ptCount val="10"/>
                <c:pt idx="0">
                  <c:v>120580</c:v>
                </c:pt>
                <c:pt idx="1">
                  <c:v>119651</c:v>
                </c:pt>
                <c:pt idx="2">
                  <c:v>121569</c:v>
                </c:pt>
                <c:pt idx="3">
                  <c:v>114217</c:v>
                </c:pt>
                <c:pt idx="4">
                  <c:v>114471</c:v>
                </c:pt>
                <c:pt idx="5">
                  <c:v>112995</c:v>
                </c:pt>
                <c:pt idx="6">
                  <c:v>108187</c:v>
                </c:pt>
                <c:pt idx="7">
                  <c:v>106509</c:v>
                </c:pt>
                <c:pt idx="8">
                  <c:v>104262</c:v>
                </c:pt>
                <c:pt idx="9">
                  <c:v>108201</c:v>
                </c:pt>
              </c:numCache>
            </c:numRef>
          </c:val>
        </c:ser>
        <c:ser>
          <c:idx val="1"/>
          <c:order val="1"/>
          <c:tx>
            <c:strRef>
              <c:f>'HG 6'!$A$3</c:f>
              <c:strCache>
                <c:ptCount val="1"/>
                <c:pt idx="0">
                  <c:v>davon Sachbeschädigungsdelikte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6'!$D$1:$M$1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6'!$D$3:$M$3</c:f>
              <c:numCache>
                <c:formatCode>#,##0</c:formatCode>
                <c:ptCount val="10"/>
                <c:pt idx="0">
                  <c:v>73254</c:v>
                </c:pt>
                <c:pt idx="1">
                  <c:v>72992</c:v>
                </c:pt>
                <c:pt idx="2">
                  <c:v>71518</c:v>
                </c:pt>
                <c:pt idx="3">
                  <c:v>62868</c:v>
                </c:pt>
                <c:pt idx="4">
                  <c:v>62363</c:v>
                </c:pt>
                <c:pt idx="5">
                  <c:v>61182</c:v>
                </c:pt>
                <c:pt idx="6">
                  <c:v>55846</c:v>
                </c:pt>
                <c:pt idx="7">
                  <c:v>55491</c:v>
                </c:pt>
                <c:pt idx="8">
                  <c:v>53676</c:v>
                </c:pt>
                <c:pt idx="9">
                  <c:v>54120</c:v>
                </c:pt>
              </c:numCache>
            </c:numRef>
          </c:val>
        </c:ser>
        <c:ser>
          <c:idx val="2"/>
          <c:order val="2"/>
          <c:tx>
            <c:strRef>
              <c:f>'HG 6'!$A$4</c:f>
              <c:strCache>
                <c:ptCount val="1"/>
                <c:pt idx="0">
                  <c:v>davon Hausfriedensbruch</c:v>
                </c:pt>
              </c:strCache>
            </c:strRef>
          </c:tx>
          <c:spPr>
            <a:solidFill>
              <a:srgbClr val="FF9900"/>
            </a:solidFill>
            <a:ln w="12700"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'HG 6'!$D$1:$M$1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6'!$D$4:$M$4</c:f>
              <c:numCache>
                <c:formatCode>#,##0</c:formatCode>
                <c:ptCount val="10"/>
                <c:pt idx="0">
                  <c:v>5563</c:v>
                </c:pt>
                <c:pt idx="1">
                  <c:v>5808</c:v>
                </c:pt>
                <c:pt idx="2">
                  <c:v>6128</c:v>
                </c:pt>
                <c:pt idx="3">
                  <c:v>6839</c:v>
                </c:pt>
                <c:pt idx="4">
                  <c:v>6714</c:v>
                </c:pt>
                <c:pt idx="5">
                  <c:v>7122</c:v>
                </c:pt>
                <c:pt idx="6">
                  <c:v>6908</c:v>
                </c:pt>
                <c:pt idx="7">
                  <c:v>7362</c:v>
                </c:pt>
                <c:pt idx="8">
                  <c:v>7302</c:v>
                </c:pt>
                <c:pt idx="9">
                  <c:v>8302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71077992"/>
        <c:axId val="371078384"/>
      </c:barChart>
      <c:catAx>
        <c:axId val="371077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371078384"/>
        <c:crosses val="autoZero"/>
        <c:auto val="1"/>
        <c:lblAlgn val="ctr"/>
        <c:lblOffset val="100"/>
        <c:noMultiLvlLbl val="0"/>
      </c:catAx>
      <c:valAx>
        <c:axId val="371078384"/>
        <c:scaling>
          <c:orientation val="minMax"/>
          <c:max val="150000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371077992"/>
        <c:crosses val="autoZero"/>
        <c:crossBetween val="between"/>
        <c:majorUnit val="25000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b"/>
      <c:layout>
        <c:manualLayout>
          <c:xMode val="edge"/>
          <c:yMode val="edge"/>
          <c:x val="0.17076640607183996"/>
          <c:y val="0.87536234588568851"/>
          <c:w val="0.73083809401294597"/>
          <c:h val="8.8672892394094316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effectLst/>
    <a:scene3d>
      <a:camera prst="orthographicFront"/>
      <a:lightRig rig="threePt" dir="t"/>
    </a:scene3d>
    <a:sp3d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177005808970849"/>
          <c:y val="3.2436813453873822E-2"/>
          <c:w val="0.85617119757840487"/>
          <c:h val="0.753088363954505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'HG 7'!$A$2</c:f>
              <c:strCache>
                <c:ptCount val="1"/>
                <c:pt idx="0">
                  <c:v>Straftaten gegen strafrechtliche Nebengesetze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numFmt formatCode="#,##0" sourceLinked="0"/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7'!$F$1:$O$1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7'!$F$2:$O$2</c:f>
              <c:numCache>
                <c:formatCode>General</c:formatCode>
                <c:ptCount val="10"/>
                <c:pt idx="0">
                  <c:v>40539</c:v>
                </c:pt>
                <c:pt idx="1">
                  <c:v>41610</c:v>
                </c:pt>
                <c:pt idx="2">
                  <c:v>40271</c:v>
                </c:pt>
                <c:pt idx="3">
                  <c:v>38622</c:v>
                </c:pt>
                <c:pt idx="4">
                  <c:v>37257</c:v>
                </c:pt>
                <c:pt idx="5">
                  <c:v>38267</c:v>
                </c:pt>
                <c:pt idx="6">
                  <c:v>40858</c:v>
                </c:pt>
                <c:pt idx="7">
                  <c:v>46060</c:v>
                </c:pt>
                <c:pt idx="8">
                  <c:v>56517</c:v>
                </c:pt>
                <c:pt idx="9" formatCode="#,##0">
                  <c:v>50511</c:v>
                </c:pt>
              </c:numCache>
            </c:numRef>
          </c:val>
        </c:ser>
        <c:ser>
          <c:idx val="1"/>
          <c:order val="1"/>
          <c:tx>
            <c:strRef>
              <c:f>'HG 7'!$A$3</c:f>
              <c:strCache>
                <c:ptCount val="1"/>
                <c:pt idx="0">
                  <c:v>davon Rauschgiftdelikte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numFmt formatCode="#,##0" sourceLinked="0"/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'HG 7'!$F$1:$O$1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7'!$F$3:$O$3</c:f>
              <c:numCache>
                <c:formatCode>General</c:formatCode>
                <c:ptCount val="10"/>
                <c:pt idx="0">
                  <c:v>27153</c:v>
                </c:pt>
                <c:pt idx="1">
                  <c:v>28285</c:v>
                </c:pt>
                <c:pt idx="2">
                  <c:v>27030</c:v>
                </c:pt>
                <c:pt idx="3">
                  <c:v>25884</c:v>
                </c:pt>
                <c:pt idx="4">
                  <c:v>25949</c:v>
                </c:pt>
                <c:pt idx="5">
                  <c:v>26063</c:v>
                </c:pt>
                <c:pt idx="6">
                  <c:v>27499</c:v>
                </c:pt>
                <c:pt idx="7">
                  <c:v>29801</c:v>
                </c:pt>
                <c:pt idx="8">
                  <c:v>30593</c:v>
                </c:pt>
                <c:pt idx="9" formatCode="#,##0">
                  <c:v>31771</c:v>
                </c:pt>
              </c:numCache>
            </c:numRef>
          </c:val>
        </c:ser>
        <c:ser>
          <c:idx val="3"/>
          <c:order val="2"/>
          <c:tx>
            <c:strRef>
              <c:f>'HG 7'!$A$6</c:f>
              <c:strCache>
                <c:ptCount val="1"/>
                <c:pt idx="0">
                  <c:v>davon Cannabisdelikte</c:v>
                </c:pt>
              </c:strCache>
            </c:strRef>
          </c:tx>
          <c:spPr>
            <a:solidFill>
              <a:srgbClr val="FF9900"/>
            </a:solidFill>
            <a:ln w="12700"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'HG 7'!$F$1:$O$1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7'!$F$6:$O$6</c:f>
              <c:numCache>
                <c:formatCode>#,##0</c:formatCode>
                <c:ptCount val="10"/>
                <c:pt idx="0">
                  <c:v>17557</c:v>
                </c:pt>
                <c:pt idx="1">
                  <c:v>18398</c:v>
                </c:pt>
                <c:pt idx="2">
                  <c:v>17405</c:v>
                </c:pt>
                <c:pt idx="3">
                  <c:v>16353</c:v>
                </c:pt>
                <c:pt idx="4">
                  <c:v>17349</c:v>
                </c:pt>
                <c:pt idx="5">
                  <c:v>17722</c:v>
                </c:pt>
                <c:pt idx="6">
                  <c:v>18542</c:v>
                </c:pt>
                <c:pt idx="7">
                  <c:v>19741</c:v>
                </c:pt>
                <c:pt idx="8">
                  <c:v>19574</c:v>
                </c:pt>
                <c:pt idx="9">
                  <c:v>20151</c:v>
                </c:pt>
              </c:numCache>
            </c:numRef>
          </c:val>
        </c:ser>
        <c:ser>
          <c:idx val="2"/>
          <c:order val="3"/>
          <c:tx>
            <c:strRef>
              <c:f>'HG 7'!$A$4</c:f>
              <c:strCache>
                <c:ptCount val="1"/>
                <c:pt idx="0">
                  <c:v>davon ausländerrechtliche Straftaten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</a:ln>
          </c:spPr>
          <c:invertIfNegative val="0"/>
          <c:dLbls>
            <c:dLbl>
              <c:idx val="8"/>
              <c:tx>
                <c:rich>
                  <a:bodyPr/>
                  <a:lstStyle/>
                  <a:p>
                    <a:r>
                      <a:rPr lang="en-US" dirty="0" smtClean="0"/>
                      <a:t>18.410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/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'HG 7'!$F$1:$O$1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'HG 7'!$F$4:$O$4</c:f>
              <c:numCache>
                <c:formatCode>#,##0</c:formatCode>
                <c:ptCount val="10"/>
                <c:pt idx="0">
                  <c:v>3225</c:v>
                </c:pt>
                <c:pt idx="1">
                  <c:v>3245</c:v>
                </c:pt>
                <c:pt idx="2">
                  <c:v>3244</c:v>
                </c:pt>
                <c:pt idx="3">
                  <c:v>2993</c:v>
                </c:pt>
                <c:pt idx="4">
                  <c:v>3452</c:v>
                </c:pt>
                <c:pt idx="5">
                  <c:v>4594</c:v>
                </c:pt>
                <c:pt idx="6">
                  <c:v>5676</c:v>
                </c:pt>
                <c:pt idx="7">
                  <c:v>7238</c:v>
                </c:pt>
                <c:pt idx="8" formatCode="General">
                  <c:v>18410</c:v>
                </c:pt>
                <c:pt idx="9">
                  <c:v>10196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71080344"/>
        <c:axId val="371079952"/>
      </c:barChart>
      <c:catAx>
        <c:axId val="371080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371079952"/>
        <c:crosses val="autoZero"/>
        <c:auto val="1"/>
        <c:lblAlgn val="ctr"/>
        <c:lblOffset val="100"/>
        <c:noMultiLvlLbl val="0"/>
      </c:catAx>
      <c:valAx>
        <c:axId val="371079952"/>
        <c:scaling>
          <c:orientation val="minMax"/>
          <c:max val="65000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371080344"/>
        <c:crosses val="autoZero"/>
        <c:crossBetween val="between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b"/>
      <c:layout>
        <c:manualLayout>
          <c:xMode val="edge"/>
          <c:yMode val="edge"/>
          <c:x val="0.11775095012591194"/>
          <c:y val="0.85610556153986106"/>
          <c:w val="0.7903900434673925"/>
          <c:h val="0.11206927088616563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01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effectLst/>
    <a:scene3d>
      <a:camera prst="orthographicFront"/>
      <a:lightRig rig="threePt" dir="t"/>
    </a:scene3d>
    <a:sp3d/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698635552122115"/>
          <c:y val="1.6003213184646151E-2"/>
          <c:w val="0.83640561255467749"/>
          <c:h val="0.764338901580379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'Gewalt gg PVB'!$A$11</c:f>
              <c:strCache>
                <c:ptCount val="1"/>
                <c:pt idx="0">
                  <c:v>Straftaten gesamt*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9CCFF"/>
              </a:solidFill>
              <a:ln w="12700">
                <a:solidFill>
                  <a:srgbClr val="000000"/>
                </a:solidFill>
              </a:ln>
            </c:spPr>
          </c:dPt>
          <c:dLbls>
            <c:dLbl>
              <c:idx val="4"/>
              <c:spPr>
                <a:noFill/>
                <a:ln w="25400">
                  <a:noFill/>
                </a:ln>
                <a:effectLst/>
              </c:spPr>
              <c:txPr>
                <a:bodyPr rot="-540000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spcFirstLastPara="1" vertOverflow="ellipsis" vert="horz" wrap="square" anchor="ctr" anchorCtr="0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'Gewalt gg PVB'!$B$1:$G$1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'Gewalt gg PVB'!$B$11:$G$11</c:f>
              <c:numCache>
                <c:formatCode>#,##0</c:formatCode>
                <c:ptCount val="6"/>
                <c:pt idx="0">
                  <c:v>3054</c:v>
                </c:pt>
                <c:pt idx="1">
                  <c:v>3091</c:v>
                </c:pt>
                <c:pt idx="2">
                  <c:v>2958</c:v>
                </c:pt>
                <c:pt idx="3">
                  <c:v>2798</c:v>
                </c:pt>
                <c:pt idx="4">
                  <c:v>2737</c:v>
                </c:pt>
                <c:pt idx="5">
                  <c:v>3030</c:v>
                </c:pt>
              </c:numCache>
            </c:numRef>
          </c:val>
        </c:ser>
        <c:ser>
          <c:idx val="1"/>
          <c:order val="1"/>
          <c:tx>
            <c:strRef>
              <c:f>'Gewalt gg PVB'!$A$14</c:f>
              <c:strCache>
                <c:ptCount val="1"/>
                <c:pt idx="0">
                  <c:v>davon Körperverletzung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'Gewalt gg PVB'!$B$1:$G$1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'Gewalt gg PVB'!$B$14:$G$14</c:f>
              <c:numCache>
                <c:formatCode>General</c:formatCode>
                <c:ptCount val="6"/>
                <c:pt idx="0">
                  <c:v>557</c:v>
                </c:pt>
                <c:pt idx="1">
                  <c:v>864</c:v>
                </c:pt>
                <c:pt idx="2">
                  <c:v>904</c:v>
                </c:pt>
                <c:pt idx="3">
                  <c:v>939</c:v>
                </c:pt>
                <c:pt idx="4" formatCode="#,##0">
                  <c:v>1094</c:v>
                </c:pt>
                <c:pt idx="5" formatCode="#,##0">
                  <c:v>1205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1073680"/>
        <c:axId val="371079168"/>
      </c:barChart>
      <c:lineChart>
        <c:grouping val="standard"/>
        <c:varyColors val="0"/>
        <c:ser>
          <c:idx val="2"/>
          <c:order val="2"/>
          <c:tx>
            <c:strRef>
              <c:f>'Gewalt gg PVB'!$A$18</c:f>
              <c:strCache>
                <c:ptCount val="1"/>
                <c:pt idx="0">
                  <c:v>verletzte PVB</c:v>
                </c:pt>
              </c:strCache>
            </c:strRef>
          </c:tx>
          <c:spPr>
            <a:ln w="50800">
              <a:solidFill>
                <a:srgbClr val="FF0000"/>
              </a:solidFill>
            </a:ln>
            <a:effectLst/>
          </c:spPr>
          <c:marker>
            <c:symbol val="none"/>
          </c:marker>
          <c:dLbls>
            <c:numFmt formatCode="#,##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'Gewalt gg PVB'!$B$1:$G$1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'Gewalt gg PVB'!$B$18:$G$18</c:f>
              <c:numCache>
                <c:formatCode>#,##0</c:formatCode>
                <c:ptCount val="6"/>
                <c:pt idx="0">
                  <c:v>1373</c:v>
                </c:pt>
                <c:pt idx="1">
                  <c:v>1319</c:v>
                </c:pt>
                <c:pt idx="2">
                  <c:v>1166</c:v>
                </c:pt>
                <c:pt idx="3">
                  <c:v>1173</c:v>
                </c:pt>
                <c:pt idx="4">
                  <c:v>1020</c:v>
                </c:pt>
                <c:pt idx="5">
                  <c:v>1107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1075640"/>
        <c:axId val="371079560"/>
      </c:lineChart>
      <c:catAx>
        <c:axId val="37107368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371079168"/>
        <c:crosses val="autoZero"/>
        <c:auto val="1"/>
        <c:lblAlgn val="ctr"/>
        <c:lblOffset val="100"/>
        <c:noMultiLvlLbl val="0"/>
      </c:catAx>
      <c:valAx>
        <c:axId val="371079168"/>
        <c:scaling>
          <c:orientation val="minMax"/>
          <c:max val="5000"/>
        </c:scaling>
        <c:delete val="0"/>
        <c:axPos val="l"/>
        <c:majorGridlines>
          <c:spPr>
            <a:ln w="9525" cap="flat" cmpd="sng" algn="ctr">
              <a:solidFill>
                <a:srgbClr val="FFFFFF">
                  <a:lumMod val="75000"/>
                </a:srgb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one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371073680"/>
        <c:crosses val="autoZero"/>
        <c:crossBetween val="between"/>
      </c:valAx>
      <c:valAx>
        <c:axId val="371079560"/>
        <c:scaling>
          <c:orientation val="minMax"/>
          <c:max val="1450"/>
          <c:min val="0"/>
        </c:scaling>
        <c:delete val="0"/>
        <c:axPos val="r"/>
        <c:numFmt formatCode="#,##0" sourceLinked="1"/>
        <c:majorTickMark val="out"/>
        <c:minorTickMark val="none"/>
        <c:tickLblPos val="none"/>
        <c:spPr>
          <a:noFill/>
          <a:ln/>
        </c:spPr>
        <c:crossAx val="371075640"/>
        <c:crosses val="max"/>
        <c:crossBetween val="between"/>
      </c:valAx>
      <c:catAx>
        <c:axId val="371075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1079560"/>
        <c:crosses val="autoZero"/>
        <c:auto val="1"/>
        <c:lblAlgn val="ctr"/>
        <c:lblOffset val="100"/>
        <c:noMultiLvlLbl val="0"/>
      </c:catAx>
      <c:spPr>
        <a:solidFill>
          <a:srgbClr val="FFFFFF">
            <a:lumMod val="85000"/>
          </a:srgbClr>
        </a:solidFill>
        <a:ln w="12700">
          <a:solidFill>
            <a:srgbClr val="000000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0" h="0"/>
          <a:bevelB w="0" h="0"/>
        </a:sp3d>
      </c:spPr>
    </c:plotArea>
    <c:legend>
      <c:legendPos val="b"/>
      <c:layout>
        <c:manualLayout>
          <c:xMode val="edge"/>
          <c:yMode val="edge"/>
          <c:x val="3.6666945795409127E-2"/>
          <c:y val="0.85941644504777248"/>
          <c:w val="0.96333305420459092"/>
          <c:h val="4.7022336059882236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885883215510761E-2"/>
          <c:y val="2.6996666582588147E-2"/>
          <c:w val="0.85281208989501311"/>
          <c:h val="0.631415265367807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'Gewalt gg PVB'!$A$22</c:f>
              <c:strCache>
                <c:ptCount val="1"/>
                <c:pt idx="0">
                  <c:v>Straftaten Bundeslagebild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'Gewalt gg PVB'!$B$1:$F$1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'Gewalt gg PVB'!$B$22:$F$22</c:f>
              <c:numCache>
                <c:formatCode>#,##0</c:formatCode>
                <c:ptCount val="5"/>
                <c:pt idx="0">
                  <c:v>30628</c:v>
                </c:pt>
                <c:pt idx="1">
                  <c:v>32355</c:v>
                </c:pt>
                <c:pt idx="2">
                  <c:v>31820</c:v>
                </c:pt>
                <c:pt idx="3">
                  <c:v>33368</c:v>
                </c:pt>
                <c:pt idx="4">
                  <c:v>33479</c:v>
                </c:pt>
              </c:numCache>
            </c:numRef>
          </c:val>
        </c:ser>
        <c:ser>
          <c:idx val="1"/>
          <c:order val="1"/>
          <c:tx>
            <c:strRef>
              <c:f>'Gewalt gg PVB'!$A$23</c:f>
              <c:strCache>
                <c:ptCount val="1"/>
                <c:pt idx="0">
                  <c:v>davon Körperverletzung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'Gewalt gg PVB'!$B$1:$F$1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'Gewalt gg PVB'!$B$23:$F$23</c:f>
              <c:numCache>
                <c:formatCode>#,##0</c:formatCode>
                <c:ptCount val="5"/>
                <c:pt idx="0">
                  <c:v>8653</c:v>
                </c:pt>
                <c:pt idx="1">
                  <c:v>9171</c:v>
                </c:pt>
                <c:pt idx="2">
                  <c:v>9235</c:v>
                </c:pt>
                <c:pt idx="3">
                  <c:v>10132</c:v>
                </c:pt>
                <c:pt idx="4">
                  <c:v>10687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71074072"/>
        <c:axId val="371074464"/>
      </c:barChart>
      <c:catAx>
        <c:axId val="37107407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371074464"/>
        <c:crosses val="autoZero"/>
        <c:auto val="1"/>
        <c:lblAlgn val="ctr"/>
        <c:lblOffset val="100"/>
        <c:noMultiLvlLbl val="0"/>
      </c:catAx>
      <c:valAx>
        <c:axId val="3710744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371074072"/>
        <c:crosses val="autoZero"/>
        <c:crossBetween val="between"/>
      </c:valAx>
      <c:spPr>
        <a:solidFill>
          <a:schemeClr val="bg1">
            <a:lumMod val="85000"/>
          </a:schemeClr>
        </a:solidFill>
        <a:ln w="12700">
          <a:solidFill>
            <a:schemeClr val="tx1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6350" h="0"/>
          <a:bevelB w="0" h="0"/>
        </a:sp3d>
      </c:spPr>
    </c:plotArea>
    <c:legend>
      <c:legendPos val="b"/>
      <c:layout>
        <c:manualLayout>
          <c:xMode val="edge"/>
          <c:yMode val="edge"/>
          <c:x val="0"/>
          <c:y val="0.74435358098246862"/>
          <c:w val="1"/>
          <c:h val="0.13730583458249337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766890895037947"/>
          <c:y val="1.6777179435714332E-2"/>
          <c:w val="0.74767762132453719"/>
          <c:h val="0.808584443486377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Tatverdächtige!$A$2</c:f>
              <c:strCache>
                <c:ptCount val="1"/>
                <c:pt idx="0">
                  <c:v>Tatverdächtige insgesamt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127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Tatverdächtige!$F$1:$O$1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Tatverdächtige!$F$2:$O$2</c:f>
              <c:numCache>
                <c:formatCode>#,##0</c:formatCode>
                <c:ptCount val="10"/>
                <c:pt idx="0">
                  <c:v>239714</c:v>
                </c:pt>
                <c:pt idx="1">
                  <c:v>237406</c:v>
                </c:pt>
                <c:pt idx="2">
                  <c:v>242350</c:v>
                </c:pt>
                <c:pt idx="3">
                  <c:v>233063</c:v>
                </c:pt>
                <c:pt idx="4">
                  <c:v>223419</c:v>
                </c:pt>
                <c:pt idx="5">
                  <c:v>220124</c:v>
                </c:pt>
                <c:pt idx="6">
                  <c:v>216431</c:v>
                </c:pt>
                <c:pt idx="7">
                  <c:v>217569</c:v>
                </c:pt>
                <c:pt idx="8">
                  <c:v>228703</c:v>
                </c:pt>
                <c:pt idx="9">
                  <c:v>222092</c:v>
                </c:pt>
              </c:numCache>
            </c:numRef>
          </c:val>
        </c:ser>
        <c:ser>
          <c:idx val="1"/>
          <c:order val="1"/>
          <c:tx>
            <c:strRef>
              <c:f>Tatverdächtige!$A$3</c:f>
              <c:strCache>
                <c:ptCount val="1"/>
                <c:pt idx="0">
                  <c:v>nichtdeutsche Tatverdächtige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</a:ln>
          </c:spPr>
          <c:invertIfNegative val="0"/>
          <c:dLbls>
            <c:dLbl>
              <c:idx val="1"/>
              <c:layout>
                <c:manualLayout>
                  <c:x val="-1.8207425877139491E-3"/>
                  <c:y val="0.1154484160236463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Tatverdächtige!$F$1:$O$1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Tatverdächtige!$F$3:$O$3</c:f>
              <c:numCache>
                <c:formatCode>#,##0</c:formatCode>
                <c:ptCount val="10"/>
                <c:pt idx="0">
                  <c:v>36494</c:v>
                </c:pt>
                <c:pt idx="1">
                  <c:v>33779</c:v>
                </c:pt>
                <c:pt idx="2">
                  <c:v>36134</c:v>
                </c:pt>
                <c:pt idx="3">
                  <c:v>36141</c:v>
                </c:pt>
                <c:pt idx="4">
                  <c:v>37248</c:v>
                </c:pt>
                <c:pt idx="5">
                  <c:v>38979</c:v>
                </c:pt>
                <c:pt idx="6">
                  <c:v>40885</c:v>
                </c:pt>
                <c:pt idx="7">
                  <c:v>46167</c:v>
                </c:pt>
                <c:pt idx="8">
                  <c:v>64220</c:v>
                </c:pt>
                <c:pt idx="9">
                  <c:v>62207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1076032"/>
        <c:axId val="371075248"/>
      </c:barChart>
      <c:catAx>
        <c:axId val="371076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371075248"/>
        <c:crosses val="autoZero"/>
        <c:auto val="1"/>
        <c:lblAlgn val="ctr"/>
        <c:lblOffset val="100"/>
        <c:noMultiLvlLbl val="0"/>
      </c:catAx>
      <c:valAx>
        <c:axId val="371075248"/>
        <c:scaling>
          <c:orientation val="minMax"/>
          <c:max val="270000"/>
          <c:min val="0"/>
        </c:scaling>
        <c:delete val="0"/>
        <c:axPos val="l"/>
        <c:majorGridlines>
          <c:spPr>
            <a:ln>
              <a:solidFill>
                <a:srgbClr val="FFFFFF">
                  <a:lumMod val="75000"/>
                </a:srgbClr>
              </a:solidFill>
            </a:ln>
          </c:spPr>
        </c:majorGridlines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371076032"/>
        <c:crosses val="autoZero"/>
        <c:crossBetween val="between"/>
        <c:majorUnit val="50000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0" h="0"/>
          <a:bevelB w="0" h="0"/>
        </a:sp3d>
      </c:spPr>
    </c:plotArea>
    <c:legend>
      <c:legendPos val="b"/>
      <c:layout>
        <c:manualLayout>
          <c:xMode val="edge"/>
          <c:yMode val="edge"/>
          <c:x val="0.22889634314396087"/>
          <c:y val="0.91599161086172642"/>
          <c:w val="0.53309278504226998"/>
          <c:h val="4.6229499933845355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665733932018835E-2"/>
          <c:y val="6.2518553715268349E-2"/>
          <c:w val="0.90813040931866984"/>
          <c:h val="0.74452761285022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'Kinder- und Jugend'!$A$2</c:f>
              <c:strCache>
                <c:ptCount val="1"/>
                <c:pt idx="0">
                  <c:v>Anzahl der Fälle minderjähriger Tatverdächtiger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'Kinder- und Jugend'!$D$1:$M$1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'Kinder- und Jugend'!$D$2:$M$2</c:f>
              <c:numCache>
                <c:formatCode>#,##0</c:formatCode>
                <c:ptCount val="10"/>
                <c:pt idx="0">
                  <c:v>53931</c:v>
                </c:pt>
                <c:pt idx="1">
                  <c:v>54578</c:v>
                </c:pt>
                <c:pt idx="2">
                  <c:v>53668</c:v>
                </c:pt>
                <c:pt idx="3">
                  <c:v>49054</c:v>
                </c:pt>
                <c:pt idx="4">
                  <c:v>44339</c:v>
                </c:pt>
                <c:pt idx="5">
                  <c:v>40570</c:v>
                </c:pt>
                <c:pt idx="6">
                  <c:v>36682</c:v>
                </c:pt>
                <c:pt idx="7">
                  <c:v>36258</c:v>
                </c:pt>
                <c:pt idx="8">
                  <c:v>35369</c:v>
                </c:pt>
                <c:pt idx="9">
                  <c:v>34480</c:v>
                </c:pt>
              </c:numCache>
            </c:numRef>
          </c:val>
        </c:ser>
        <c:ser>
          <c:idx val="2"/>
          <c:order val="2"/>
          <c:tx>
            <c:strRef>
              <c:f>'Kinder- und Jugend'!$A$8</c:f>
              <c:strCache>
                <c:ptCount val="1"/>
                <c:pt idx="0">
                  <c:v>Anzahl der Fälle mit Schulkontext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'Kinder- und Jugend'!$D$1:$M$1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'Kinder- und Jugend'!$D$8:$M$8</c:f>
              <c:numCache>
                <c:formatCode>#,##0</c:formatCode>
                <c:ptCount val="10"/>
                <c:pt idx="0">
                  <c:v>9796</c:v>
                </c:pt>
                <c:pt idx="1">
                  <c:v>8575</c:v>
                </c:pt>
                <c:pt idx="2">
                  <c:v>8133</c:v>
                </c:pt>
                <c:pt idx="3">
                  <c:v>7498</c:v>
                </c:pt>
                <c:pt idx="4">
                  <c:v>6899</c:v>
                </c:pt>
                <c:pt idx="5">
                  <c:v>6009</c:v>
                </c:pt>
                <c:pt idx="6">
                  <c:v>4898</c:v>
                </c:pt>
                <c:pt idx="7">
                  <c:v>4619</c:v>
                </c:pt>
                <c:pt idx="8">
                  <c:v>4185</c:v>
                </c:pt>
                <c:pt idx="9">
                  <c:v>4199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2504144"/>
        <c:axId val="372505320"/>
      </c:barChart>
      <c:lineChart>
        <c:grouping val="standard"/>
        <c:varyColors val="0"/>
        <c:ser>
          <c:idx val="1"/>
          <c:order val="1"/>
          <c:tx>
            <c:strRef>
              <c:f>'Kinder- und Jugend'!$A$3</c:f>
              <c:strCache>
                <c:ptCount val="1"/>
                <c:pt idx="0">
                  <c:v>Anzahl minderjähriger Tatverdächtiger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square"/>
            <c:size val="2"/>
            <c:spPr>
              <a:solidFill>
                <a:schemeClr val="tx1"/>
              </a:solidFill>
              <a:ln>
                <a:noFill/>
                <a:prstDash val="solid"/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'Kinder- und Jugend'!$D$1:$M$1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'Kinder- und Jugend'!$D$3:$M$3</c:f>
              <c:numCache>
                <c:formatCode>#,##0</c:formatCode>
                <c:ptCount val="10"/>
                <c:pt idx="0">
                  <c:v>43186</c:v>
                </c:pt>
                <c:pt idx="1">
                  <c:v>42725</c:v>
                </c:pt>
                <c:pt idx="2">
                  <c:v>42202</c:v>
                </c:pt>
                <c:pt idx="3">
                  <c:v>37521</c:v>
                </c:pt>
                <c:pt idx="4">
                  <c:v>34322</c:v>
                </c:pt>
                <c:pt idx="5">
                  <c:v>31410</c:v>
                </c:pt>
                <c:pt idx="6">
                  <c:v>27907</c:v>
                </c:pt>
                <c:pt idx="7">
                  <c:v>27591</c:v>
                </c:pt>
                <c:pt idx="8">
                  <c:v>26948</c:v>
                </c:pt>
                <c:pt idx="9">
                  <c:v>26246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'Kinder- und Jugend'!$A$10</c:f>
              <c:strCache>
                <c:ptCount val="1"/>
                <c:pt idx="0">
                  <c:v>Anzahl minderjähriger Tatverdächtiger zu allgemeinen Verstößen mit Cannabis</c:v>
                </c:pt>
              </c:strCache>
            </c:strRef>
          </c:tx>
          <c:spPr>
            <a:ln w="25400"/>
          </c:spPr>
          <c:marker>
            <c:symbol val="dot"/>
            <c:size val="5"/>
            <c:spPr>
              <a:solidFill>
                <a:srgbClr val="FFFFFF"/>
              </a:solidFill>
              <a:ln w="12700">
                <a:solidFill>
                  <a:srgbClr val="000000"/>
                </a:solidFill>
              </a:ln>
            </c:spPr>
          </c:marker>
          <c:dLbls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de-DE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'Kinder- und Jugend'!$D$1:$M$1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'Kinder- und Jugend'!$D$10:$M$10</c:f>
              <c:numCache>
                <c:formatCode>#,##0</c:formatCode>
                <c:ptCount val="10"/>
                <c:pt idx="0">
                  <c:v>1632</c:v>
                </c:pt>
                <c:pt idx="1">
                  <c:v>1696</c:v>
                </c:pt>
                <c:pt idx="2">
                  <c:v>1857</c:v>
                </c:pt>
                <c:pt idx="3">
                  <c:v>1621</c:v>
                </c:pt>
                <c:pt idx="4">
                  <c:v>1750</c:v>
                </c:pt>
                <c:pt idx="5">
                  <c:v>2120</c:v>
                </c:pt>
                <c:pt idx="6">
                  <c:v>2694</c:v>
                </c:pt>
                <c:pt idx="7">
                  <c:v>3138</c:v>
                </c:pt>
                <c:pt idx="8">
                  <c:v>3292</c:v>
                </c:pt>
                <c:pt idx="9">
                  <c:v>3179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2501400"/>
        <c:axId val="372502968"/>
      </c:lineChart>
      <c:catAx>
        <c:axId val="372504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372505320"/>
        <c:crosses val="autoZero"/>
        <c:auto val="1"/>
        <c:lblAlgn val="ctr"/>
        <c:lblOffset val="100"/>
        <c:noMultiLvlLbl val="0"/>
      </c:catAx>
      <c:valAx>
        <c:axId val="372505320"/>
        <c:scaling>
          <c:orientation val="minMax"/>
          <c:max val="100000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372504144"/>
        <c:crosses val="autoZero"/>
        <c:crossBetween val="between"/>
      </c:valAx>
      <c:valAx>
        <c:axId val="372502968"/>
        <c:scaling>
          <c:logBase val="10"/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crossAx val="372501400"/>
        <c:crosses val="max"/>
        <c:crossBetween val="between"/>
      </c:valAx>
      <c:catAx>
        <c:axId val="372501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2502968"/>
        <c:crosses val="autoZero"/>
        <c:auto val="1"/>
        <c:lblAlgn val="ctr"/>
        <c:lblOffset val="100"/>
        <c:noMultiLvlLbl val="0"/>
      </c:cat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b"/>
      <c:layout>
        <c:manualLayout>
          <c:xMode val="edge"/>
          <c:yMode val="edge"/>
          <c:x val="0.11974525498362293"/>
          <c:y val="0.86870218160038049"/>
          <c:w val="0.86235075161059416"/>
          <c:h val="0.12555072897642058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effectLst/>
    <a:scene3d>
      <a:camera prst="orthographicFront"/>
      <a:lightRig rig="threePt" dir="t"/>
    </a:scene3d>
    <a:sp3d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590081494213062"/>
          <c:y val="1.6206315617709147E-2"/>
          <c:w val="0.84658354954024717"/>
          <c:h val="0.77036535871014322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'IuK-Kriminalität cyber'!$A$3</c:f>
              <c:strCache>
                <c:ptCount val="1"/>
                <c:pt idx="0">
                  <c:v>Cybercrime im weiteren Sinne
(Tatmittel Internet)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'IuK-Kriminalität cyber'!$F$6:$O$6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'IuK-Kriminalität cyber'!$F$3:$O$3</c:f>
              <c:numCache>
                <c:formatCode>#,##0</c:formatCode>
                <c:ptCount val="10"/>
                <c:pt idx="0">
                  <c:v>21570</c:v>
                </c:pt>
                <c:pt idx="1">
                  <c:v>25885</c:v>
                </c:pt>
                <c:pt idx="2">
                  <c:v>31110</c:v>
                </c:pt>
                <c:pt idx="3">
                  <c:v>48275</c:v>
                </c:pt>
                <c:pt idx="4">
                  <c:v>30633</c:v>
                </c:pt>
                <c:pt idx="5">
                  <c:v>31217</c:v>
                </c:pt>
                <c:pt idx="6">
                  <c:v>33251</c:v>
                </c:pt>
                <c:pt idx="7">
                  <c:v>34950</c:v>
                </c:pt>
                <c:pt idx="8">
                  <c:v>35311</c:v>
                </c:pt>
                <c:pt idx="9">
                  <c:v>37509</c:v>
                </c:pt>
              </c:numCache>
            </c:numRef>
          </c:val>
        </c:ser>
        <c:ser>
          <c:idx val="0"/>
          <c:order val="1"/>
          <c:tx>
            <c:strRef>
              <c:f>'IuK-Kriminalität cyber'!$A$7</c:f>
              <c:strCache>
                <c:ptCount val="1"/>
                <c:pt idx="0">
                  <c:v>Cybercrime im engeren Sinne
(z. B. Computerbetrug, Computersabotage, Abfangen/Ausspähen von Daten)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'IuK-Kriminalität cyber'!$F$6:$O$6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'IuK-Kriminalität cyber'!$F$7:$O$7</c:f>
              <c:numCache>
                <c:formatCode>#,##0</c:formatCode>
                <c:ptCount val="10"/>
                <c:pt idx="0">
                  <c:v>1867</c:v>
                </c:pt>
                <c:pt idx="1">
                  <c:v>2254</c:v>
                </c:pt>
                <c:pt idx="2">
                  <c:v>4339</c:v>
                </c:pt>
                <c:pt idx="3">
                  <c:v>5694</c:v>
                </c:pt>
                <c:pt idx="4">
                  <c:v>5538</c:v>
                </c:pt>
                <c:pt idx="5">
                  <c:v>4746</c:v>
                </c:pt>
                <c:pt idx="6">
                  <c:v>5171</c:v>
                </c:pt>
                <c:pt idx="7">
                  <c:v>3784</c:v>
                </c:pt>
                <c:pt idx="8">
                  <c:v>3200</c:v>
                </c:pt>
                <c:pt idx="9">
                  <c:v>3203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2500616"/>
        <c:axId val="372504928"/>
      </c:barChart>
      <c:catAx>
        <c:axId val="372500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372504928"/>
        <c:crosses val="autoZero"/>
        <c:auto val="1"/>
        <c:lblAlgn val="ctr"/>
        <c:lblOffset val="100"/>
        <c:noMultiLvlLbl val="0"/>
      </c:catAx>
      <c:valAx>
        <c:axId val="372504928"/>
        <c:scaling>
          <c:orientation val="minMax"/>
          <c:max val="55000"/>
          <c:min val="0"/>
        </c:scaling>
        <c:delete val="0"/>
        <c:axPos val="l"/>
        <c:majorGridlines>
          <c:spPr>
            <a:ln w="3175">
              <a:solidFill>
                <a:srgbClr val="FFFFFF">
                  <a:lumMod val="75000"/>
                </a:srgbClr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372500616"/>
        <c:crosses val="autoZero"/>
        <c:crossBetween val="between"/>
        <c:majorUnit val="10000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0" h="6350"/>
          <a:bevelB w="0" h="0"/>
        </a:sp3d>
      </c:spPr>
    </c:plotArea>
    <c:legend>
      <c:legendPos val="b"/>
      <c:layout>
        <c:manualLayout>
          <c:xMode val="edge"/>
          <c:yMode val="edge"/>
          <c:x val="3.942372416136769E-2"/>
          <c:y val="0.8616395053327407"/>
          <c:w val="0.93973185985870833"/>
          <c:h val="0.13693335289134539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107478306360085"/>
          <c:y val="1.5397815042646095E-2"/>
          <c:w val="0.78740423643469348"/>
          <c:h val="0.766694058015701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'Wohnungs-ED'!$A$2</c:f>
              <c:strCache>
                <c:ptCount val="1"/>
                <c:pt idx="0">
                  <c:v>Fälle Wohnungseinbruchdiebstahl gesamt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'Wohnungs-ED'!$B$1:$AK$1</c:f>
              <c:numCache>
                <c:formatCode>General</c:formatCode>
                <c:ptCount val="3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</c:numCache>
            </c:numRef>
          </c:cat>
          <c:val>
            <c:numRef>
              <c:f>'Wohnungs-ED'!$B$2:$Z$2</c:f>
              <c:numCache>
                <c:formatCode>#,##0</c:formatCode>
                <c:ptCount val="25"/>
                <c:pt idx="0">
                  <c:v>27359</c:v>
                </c:pt>
                <c:pt idx="1">
                  <c:v>32045</c:v>
                </c:pt>
                <c:pt idx="2">
                  <c:v>29119</c:v>
                </c:pt>
                <c:pt idx="3">
                  <c:v>26566</c:v>
                </c:pt>
                <c:pt idx="4">
                  <c:v>26028</c:v>
                </c:pt>
                <c:pt idx="5">
                  <c:v>23561</c:v>
                </c:pt>
                <c:pt idx="6">
                  <c:v>20628</c:v>
                </c:pt>
                <c:pt idx="7">
                  <c:v>18032</c:v>
                </c:pt>
                <c:pt idx="8">
                  <c:v>16316</c:v>
                </c:pt>
                <c:pt idx="9">
                  <c:v>15068</c:v>
                </c:pt>
                <c:pt idx="10">
                  <c:v>15612</c:v>
                </c:pt>
                <c:pt idx="11">
                  <c:v>12233</c:v>
                </c:pt>
                <c:pt idx="12">
                  <c:v>11787</c:v>
                </c:pt>
                <c:pt idx="13">
                  <c:v>10831</c:v>
                </c:pt>
                <c:pt idx="14">
                  <c:v>10555</c:v>
                </c:pt>
                <c:pt idx="15">
                  <c:v>10932</c:v>
                </c:pt>
                <c:pt idx="16">
                  <c:v>10280</c:v>
                </c:pt>
                <c:pt idx="17">
                  <c:v>11279</c:v>
                </c:pt>
                <c:pt idx="18">
                  <c:v>11844</c:v>
                </c:pt>
                <c:pt idx="19">
                  <c:v>11811</c:v>
                </c:pt>
                <c:pt idx="20">
                  <c:v>14598</c:v>
                </c:pt>
                <c:pt idx="21">
                  <c:v>15743</c:v>
                </c:pt>
                <c:pt idx="22">
                  <c:v>14654</c:v>
                </c:pt>
                <c:pt idx="23">
                  <c:v>16575</c:v>
                </c:pt>
                <c:pt idx="24">
                  <c:v>16405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72500224"/>
        <c:axId val="372503752"/>
      </c:barChart>
      <c:lineChart>
        <c:grouping val="standard"/>
        <c:varyColors val="0"/>
        <c:ser>
          <c:idx val="1"/>
          <c:order val="1"/>
          <c:tx>
            <c:strRef>
              <c:f>'Wohnungs-ED'!$A$3</c:f>
              <c:strCache>
                <c:ptCount val="1"/>
                <c:pt idx="0">
                  <c:v>Aufklärungsquote gesamt</c:v>
                </c:pt>
              </c:strCache>
            </c:strRef>
          </c:tx>
          <c:spPr>
            <a:ln w="25400" cap="rnd">
              <a:solidFill>
                <a:srgbClr val="0070C0"/>
              </a:solidFill>
              <a:round/>
            </a:ln>
            <a:effectLst/>
          </c:spPr>
          <c:marker>
            <c:symbol val="square"/>
            <c:size val="2"/>
            <c:spPr>
              <a:solidFill>
                <a:srgbClr val="000000"/>
              </a:solidFill>
              <a:ln>
                <a:noFill/>
              </a:ln>
            </c:spPr>
          </c:marker>
          <c:cat>
            <c:numRef>
              <c:f>'Wohnungs-ED'!$B$1:$Z$1</c:f>
              <c:numCache>
                <c:formatCode>General</c:formatCode>
                <c:ptCount val="25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</c:numCache>
            </c:numRef>
          </c:cat>
          <c:val>
            <c:numRef>
              <c:f>'Wohnungs-ED'!$B$3:$Z$3</c:f>
              <c:numCache>
                <c:formatCode>#,##0.00%</c:formatCode>
                <c:ptCount val="25"/>
                <c:pt idx="0">
                  <c:v>0.153112321356</c:v>
                </c:pt>
                <c:pt idx="1">
                  <c:v>0.15974410984500001</c:v>
                </c:pt>
                <c:pt idx="2">
                  <c:v>0.13376146158800001</c:v>
                </c:pt>
                <c:pt idx="3">
                  <c:v>0.14755702777900001</c:v>
                </c:pt>
                <c:pt idx="4">
                  <c:v>0.15402643307200001</c:v>
                </c:pt>
                <c:pt idx="5">
                  <c:v>0.18874411102999999</c:v>
                </c:pt>
                <c:pt idx="6">
                  <c:v>0.191729687802</c:v>
                </c:pt>
                <c:pt idx="7">
                  <c:v>0.21827861579400001</c:v>
                </c:pt>
                <c:pt idx="8">
                  <c:v>0.23529051238000001</c:v>
                </c:pt>
                <c:pt idx="9">
                  <c:v>0.25265463233300001</c:v>
                </c:pt>
                <c:pt idx="10">
                  <c:v>0.249615680245</c:v>
                </c:pt>
                <c:pt idx="11">
                  <c:v>0.222104144527</c:v>
                </c:pt>
                <c:pt idx="12">
                  <c:v>0.246966997539</c:v>
                </c:pt>
                <c:pt idx="13" formatCode="0.00%">
                  <c:v>0.25330000000000003</c:v>
                </c:pt>
                <c:pt idx="14" formatCode="0.00%">
                  <c:v>0.22739999999999999</c:v>
                </c:pt>
                <c:pt idx="15" formatCode="0.00%">
                  <c:v>0.2455</c:v>
                </c:pt>
                <c:pt idx="16" formatCode="0.00%">
                  <c:v>0.24460000000000001</c:v>
                </c:pt>
                <c:pt idx="17" formatCode="0.00%">
                  <c:v>0.25219999999999998</c:v>
                </c:pt>
                <c:pt idx="18" formatCode="0.00%">
                  <c:v>0.24859999999999999</c:v>
                </c:pt>
                <c:pt idx="19" formatCode="0.00%">
                  <c:v>0.26219999999999999</c:v>
                </c:pt>
                <c:pt idx="20" formatCode="0.00%">
                  <c:v>0.247</c:v>
                </c:pt>
                <c:pt idx="21" formatCode="0.00%">
                  <c:v>0.26440000000000002</c:v>
                </c:pt>
                <c:pt idx="22" formatCode="0.00%">
                  <c:v>0.24590000000000001</c:v>
                </c:pt>
                <c:pt idx="23" formatCode="0.00%">
                  <c:v>0.22210000000000002</c:v>
                </c:pt>
                <c:pt idx="24" formatCode="0.00%">
                  <c:v>0.21390000000000001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2501008"/>
        <c:axId val="372501792"/>
      </c:lineChart>
      <c:catAx>
        <c:axId val="37250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372503752"/>
        <c:crosses val="autoZero"/>
        <c:auto val="1"/>
        <c:lblAlgn val="ctr"/>
        <c:lblOffset val="100"/>
        <c:noMultiLvlLbl val="0"/>
      </c:catAx>
      <c:valAx>
        <c:axId val="372503752"/>
        <c:scaling>
          <c:orientation val="minMax"/>
          <c:max val="40000"/>
        </c:scaling>
        <c:delete val="0"/>
        <c:axPos val="l"/>
        <c:majorGridlines>
          <c:spPr>
            <a:ln w="9525" cap="flat" cmpd="sng" algn="ctr">
              <a:solidFill>
                <a:srgbClr val="FFFFFF">
                  <a:lumMod val="75000"/>
                </a:srgb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372500224"/>
        <c:crosses val="autoZero"/>
        <c:crossBetween val="between"/>
      </c:valAx>
      <c:catAx>
        <c:axId val="372501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2501792"/>
        <c:crosses val="autoZero"/>
        <c:auto val="1"/>
        <c:lblAlgn val="ctr"/>
        <c:lblOffset val="100"/>
        <c:noMultiLvlLbl val="0"/>
      </c:catAx>
      <c:valAx>
        <c:axId val="372501792"/>
        <c:scaling>
          <c:orientation val="minMax"/>
          <c:max val="0.5"/>
          <c:min val="0"/>
        </c:scaling>
        <c:delete val="0"/>
        <c:axPos val="r"/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372501008"/>
        <c:crosses val="max"/>
        <c:crossBetween val="between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b"/>
      <c:layout>
        <c:manualLayout>
          <c:xMode val="edge"/>
          <c:yMode val="edge"/>
          <c:x val="0.26273675723756568"/>
          <c:y val="0.86686181406574792"/>
          <c:w val="0.50707907755270154"/>
          <c:h val="0.111538130223855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  <a:scene3d>
      <a:camera prst="orthographicFront"/>
      <a:lightRig rig="threePt" dir="t"/>
    </a:scene3d>
    <a:sp3d/>
  </c:spPr>
  <c:txPr>
    <a:bodyPr/>
    <a:lstStyle/>
    <a:p>
      <a:pPr>
        <a:defRPr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507869033458594"/>
          <c:y val="1.5642217962947246E-2"/>
          <c:w val="0.75781976427987463"/>
          <c:h val="0.78577781794575341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'Wohnungs-ED'!$A$2</c:f>
              <c:strCache>
                <c:ptCount val="1"/>
                <c:pt idx="0">
                  <c:v>Fälle Wohnungseinbruchdiebstahl gesamt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'Wohnungs-ED'!$D$1:$M$1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'Wohnungs-ED'!$D$2:$M$2</c:f>
              <c:numCache>
                <c:formatCode>#,##0</c:formatCode>
                <c:ptCount val="10"/>
                <c:pt idx="0">
                  <c:v>10932</c:v>
                </c:pt>
                <c:pt idx="1">
                  <c:v>10280</c:v>
                </c:pt>
                <c:pt idx="2">
                  <c:v>11279</c:v>
                </c:pt>
                <c:pt idx="3">
                  <c:v>11844</c:v>
                </c:pt>
                <c:pt idx="4">
                  <c:v>11811</c:v>
                </c:pt>
                <c:pt idx="5">
                  <c:v>14598</c:v>
                </c:pt>
                <c:pt idx="6">
                  <c:v>15743</c:v>
                </c:pt>
                <c:pt idx="7">
                  <c:v>14654</c:v>
                </c:pt>
                <c:pt idx="8">
                  <c:v>16575</c:v>
                </c:pt>
                <c:pt idx="9">
                  <c:v>16405</c:v>
                </c:pt>
              </c:numCache>
            </c:numRef>
          </c:val>
        </c:ser>
        <c:ser>
          <c:idx val="0"/>
          <c:order val="1"/>
          <c:tx>
            <c:strRef>
              <c:f>'Wohnungs-ED'!$A$5</c:f>
              <c:strCache>
                <c:ptCount val="1"/>
                <c:pt idx="0">
                  <c:v>davon versuchte Wohnungseinbruchdiebstähle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</a:ln>
          </c:spPr>
          <c:invertIfNegative val="0"/>
          <c:dLbls>
            <c:dLbl>
              <c:idx val="9"/>
              <c:spPr>
                <a:noFill/>
                <a:ln w="25400">
                  <a:noFill/>
                </a:ln>
              </c:spPr>
              <c:txPr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de-D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'Wohnungs-ED'!$D$1:$M$1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'Wohnungs-ED'!$D$5:$M$5</c:f>
              <c:numCache>
                <c:formatCode>#,##0</c:formatCode>
                <c:ptCount val="10"/>
                <c:pt idx="0">
                  <c:v>4070</c:v>
                </c:pt>
                <c:pt idx="1">
                  <c:v>3845</c:v>
                </c:pt>
                <c:pt idx="2">
                  <c:v>4094</c:v>
                </c:pt>
                <c:pt idx="3">
                  <c:v>4249</c:v>
                </c:pt>
                <c:pt idx="4">
                  <c:v>4313</c:v>
                </c:pt>
                <c:pt idx="5">
                  <c:v>5196</c:v>
                </c:pt>
                <c:pt idx="6">
                  <c:v>5727</c:v>
                </c:pt>
                <c:pt idx="7">
                  <c:v>5652</c:v>
                </c:pt>
                <c:pt idx="8">
                  <c:v>6462</c:v>
                </c:pt>
                <c:pt idx="9">
                  <c:v>6595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2502184"/>
        <c:axId val="372499048"/>
      </c:barChart>
      <c:lineChart>
        <c:grouping val="standard"/>
        <c:varyColors val="0"/>
        <c:ser>
          <c:idx val="1"/>
          <c:order val="2"/>
          <c:tx>
            <c:strRef>
              <c:f>'Wohnungs-ED'!$A$6</c:f>
              <c:strCache>
                <c:ptCount val="1"/>
                <c:pt idx="0">
                  <c:v>Anteil der versuchten Wohnungseinbruchdiebstähle in Prozent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square"/>
            <c:size val="2"/>
            <c:spPr>
              <a:solidFill>
                <a:schemeClr val="tx1"/>
              </a:solidFill>
              <a:ln>
                <a:noFill/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'Wohnungs-ED'!$D$1:$M$1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'Wohnungs-ED'!$D$6:$M$6</c:f>
              <c:numCache>
                <c:formatCode>0.00%</c:formatCode>
                <c:ptCount val="10"/>
                <c:pt idx="0">
                  <c:v>0.37230150018294916</c:v>
                </c:pt>
                <c:pt idx="1">
                  <c:v>0.37402723735408561</c:v>
                </c:pt>
                <c:pt idx="2">
                  <c:v>0.36297544108520258</c:v>
                </c:pt>
                <c:pt idx="3">
                  <c:v>0.35874704491725767</c:v>
                </c:pt>
                <c:pt idx="4">
                  <c:v>0.3651680636694607</c:v>
                </c:pt>
                <c:pt idx="5">
                  <c:v>0.35593916974928075</c:v>
                </c:pt>
                <c:pt idx="6">
                  <c:v>0.36380000000000001</c:v>
                </c:pt>
                <c:pt idx="7">
                  <c:v>0.38569999999999999</c:v>
                </c:pt>
                <c:pt idx="8">
                  <c:v>0.38990000000000002</c:v>
                </c:pt>
                <c:pt idx="9">
                  <c:v>0.40200000000000002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2499440"/>
        <c:axId val="372499832"/>
      </c:lineChart>
      <c:catAx>
        <c:axId val="37250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372499048"/>
        <c:crosses val="autoZero"/>
        <c:auto val="1"/>
        <c:lblAlgn val="ctr"/>
        <c:lblOffset val="100"/>
        <c:noMultiLvlLbl val="0"/>
      </c:catAx>
      <c:valAx>
        <c:axId val="372499048"/>
        <c:scaling>
          <c:orientation val="minMax"/>
          <c:max val="30000"/>
        </c:scaling>
        <c:delete val="0"/>
        <c:axPos val="l"/>
        <c:majorGridlines>
          <c:spPr>
            <a:ln w="9525" cap="flat" cmpd="sng" algn="ctr">
              <a:solidFill>
                <a:srgbClr val="FFFFFF">
                  <a:lumMod val="75000"/>
                </a:srgb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372502184"/>
        <c:crosses val="autoZero"/>
        <c:crossBetween val="between"/>
      </c:valAx>
      <c:catAx>
        <c:axId val="372499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2499832"/>
        <c:crosses val="autoZero"/>
        <c:auto val="1"/>
        <c:lblAlgn val="ctr"/>
        <c:lblOffset val="100"/>
        <c:noMultiLvlLbl val="0"/>
      </c:catAx>
      <c:valAx>
        <c:axId val="372499832"/>
        <c:scaling>
          <c:orientation val="minMax"/>
          <c:max val="0.42000000000000004"/>
          <c:min val="0.25"/>
        </c:scaling>
        <c:delete val="0"/>
        <c:axPos val="r"/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372499440"/>
        <c:crosses val="max"/>
        <c:crossBetween val="between"/>
      </c:valAx>
      <c:spPr>
        <a:solidFill>
          <a:srgbClr val="FFFFFF">
            <a:lumMod val="85000"/>
          </a:srgbClr>
        </a:solidFill>
        <a:ln w="12700">
          <a:solidFill>
            <a:srgbClr val="000000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b"/>
      <c:layout>
        <c:manualLayout>
          <c:xMode val="edge"/>
          <c:yMode val="edge"/>
          <c:x val="0.18538476181039226"/>
          <c:y val="0.88026321677994845"/>
          <c:w val="0.63829652996845432"/>
          <c:h val="9.4538505267486722E-2"/>
        </c:manualLayout>
      </c:layout>
      <c:overlay val="0"/>
      <c:spPr>
        <a:noFill/>
        <a:ln w="127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  <a:scene3d>
      <a:camera prst="orthographicFront"/>
      <a:lightRig rig="threePt" dir="t"/>
    </a:scene3d>
    <a:sp3d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0.12791</cdr:x>
      <cdr:y>0.9375</cdr:y>
    </cdr:from>
    <cdr:to>
      <cdr:x>0.96512</cdr:x>
      <cdr:y>0.98196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792088" y="4320479"/>
          <a:ext cx="5184576" cy="2048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0.12791</cdr:x>
      <cdr:y>0.92187</cdr:y>
    </cdr:from>
    <cdr:to>
      <cdr:x>0.95349</cdr:x>
      <cdr:y>0.98196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792088" y="4248471"/>
          <a:ext cx="5112568" cy="2768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9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4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39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9" y="9428164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327475B9-7ADB-43E1-AB32-CCB5CD101DA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704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6"/>
            <a:ext cx="498475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Klicken Sie, um die Formate des Vorlagentextes zu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2022CF47-07D9-4416-BBE2-5128FE201FE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593950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2CF47-07D9-4416-BBE2-5128FE201FE4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30744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2CF47-07D9-4416-BBE2-5128FE201FE4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75181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2CF47-07D9-4416-BBE2-5128FE201FE4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56955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2CF47-07D9-4416-BBE2-5128FE201FE4}" type="slidenum">
              <a:rPr lang="de-DE" altLang="de-DE" smtClean="0"/>
              <a:pPr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37325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2CF47-07D9-4416-BBE2-5128FE201FE4}" type="slidenum">
              <a:rPr lang="de-DE" altLang="de-DE" smtClean="0"/>
              <a:pPr/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69715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2CF47-07D9-4416-BBE2-5128FE201FE4}" type="slidenum">
              <a:rPr lang="de-DE" altLang="de-DE" smtClean="0"/>
              <a:pPr/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33610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2CF47-07D9-4416-BBE2-5128FE201FE4}" type="slidenum">
              <a:rPr lang="de-DE" altLang="de-DE" smtClean="0"/>
              <a:pPr/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08587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2CF47-07D9-4416-BBE2-5128FE201FE4}" type="slidenum">
              <a:rPr lang="de-DE" altLang="de-DE" smtClean="0"/>
              <a:pPr/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15308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555776" y="836712"/>
            <a:ext cx="6346304" cy="893961"/>
          </a:xfrm>
          <a:ln>
            <a:solidFill>
              <a:schemeClr val="bg1">
                <a:lumMod val="95000"/>
              </a:schemeClr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Überschrift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55776" y="2636912"/>
            <a:ext cx="6418312" cy="3744416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endParaRPr lang="de-DE" dirty="0"/>
          </a:p>
        </p:txBody>
      </p:sp>
      <p:sp>
        <p:nvSpPr>
          <p:cNvPr id="5" name="Rectangle 10"/>
          <p:cNvSpPr txBox="1">
            <a:spLocks noChangeArrowheads="1"/>
          </p:cNvSpPr>
          <p:nvPr userDrawn="1"/>
        </p:nvSpPr>
        <p:spPr bwMode="auto">
          <a:xfrm>
            <a:off x="169912" y="6535806"/>
            <a:ext cx="8804176" cy="304800"/>
          </a:xfrm>
          <a:prstGeom prst="rect">
            <a:avLst/>
          </a:prstGeom>
          <a:gradFill flip="none" rotWithShape="1">
            <a:gsLst>
              <a:gs pos="76000">
                <a:schemeClr val="accent6">
                  <a:lumMod val="67000"/>
                </a:schemeClr>
              </a:gs>
              <a:gs pos="21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/>
            <a:r>
              <a:rPr lang="en-US" altLang="de-DE" dirty="0" smtClean="0">
                <a:solidFill>
                  <a:schemeClr val="accent3"/>
                </a:solidFill>
              </a:rPr>
              <a:t>Landespolizeipräsidium 				</a:t>
            </a:r>
            <a:r>
              <a:rPr lang="en-US" altLang="de-DE" baseline="0" dirty="0" smtClean="0">
                <a:solidFill>
                  <a:schemeClr val="accent3"/>
                </a:solidFill>
              </a:rPr>
              <a:t>           </a:t>
            </a:r>
            <a:r>
              <a:rPr lang="en-US" altLang="de-DE" dirty="0" err="1" smtClean="0">
                <a:solidFill>
                  <a:schemeClr val="accent3"/>
                </a:solidFill>
              </a:rPr>
              <a:t>Polizeiliche</a:t>
            </a:r>
            <a:r>
              <a:rPr lang="en-US" altLang="de-DE" dirty="0" smtClean="0">
                <a:solidFill>
                  <a:schemeClr val="accent3"/>
                </a:solidFill>
              </a:rPr>
              <a:t> </a:t>
            </a:r>
            <a:r>
              <a:rPr lang="en-US" altLang="de-DE" dirty="0" err="1" smtClean="0">
                <a:solidFill>
                  <a:schemeClr val="accent3"/>
                </a:solidFill>
              </a:rPr>
              <a:t>Kriminalstatistik</a:t>
            </a:r>
            <a:r>
              <a:rPr lang="en-US" altLang="de-DE" dirty="0" smtClean="0">
                <a:solidFill>
                  <a:schemeClr val="accent3"/>
                </a:solidFill>
              </a:rPr>
              <a:t> Niedersachsen 2016               </a:t>
            </a:r>
            <a:endParaRPr lang="en-US" altLang="de-DE" dirty="0">
              <a:solidFill>
                <a:schemeClr val="accent3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7069088" y="256304"/>
            <a:ext cx="1905000" cy="3048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B021B8-8400-4701-B5CC-297E6DEF6C10}" type="slidenum">
              <a:rPr lang="en-US" altLang="de-DE" smtClean="0"/>
              <a:pPr/>
              <a:t>‹Nr.›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989551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219200"/>
            <a:ext cx="8153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286000"/>
            <a:ext cx="81534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81000" y="0"/>
            <a:ext cx="3581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 sz="1400" smtClean="0">
              <a:latin typeface="Verdana" pitchFamily="34" charset="0"/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0" y="6510338"/>
            <a:ext cx="9163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655638" y="163513"/>
            <a:ext cx="2519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de-DE" altLang="de-DE" sz="1000" b="1" smtClean="0"/>
              <a:t>Niedersächsisches Ministerium</a:t>
            </a:r>
          </a:p>
          <a:p>
            <a:pPr algn="l">
              <a:defRPr/>
            </a:pPr>
            <a:r>
              <a:rPr lang="de-DE" altLang="de-DE" sz="1000" b="1" smtClean="0"/>
              <a:t>für Inneres und Sport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 flipV="1">
            <a:off x="2514600" y="752475"/>
            <a:ext cx="6408738" cy="9525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 flipV="1">
            <a:off x="2578100" y="795338"/>
            <a:ext cx="6335713" cy="635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58495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/>
            </a:lvl1pPr>
          </a:lstStyle>
          <a:p>
            <a:fld id="{66B021B8-8400-4701-B5CC-297E6DEF6C10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1034" name="Text Box 11"/>
          <p:cNvSpPr txBox="1">
            <a:spLocks noChangeArrowheads="1"/>
          </p:cNvSpPr>
          <p:nvPr/>
        </p:nvSpPr>
        <p:spPr bwMode="auto">
          <a:xfrm>
            <a:off x="655638" y="609600"/>
            <a:ext cx="20875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50000"/>
              </a:spcBef>
              <a:defRPr/>
            </a:pPr>
            <a:endParaRPr lang="de-DE" altLang="de-DE" sz="1000" smtClean="0">
              <a:latin typeface="Verdana" pitchFamily="34" charset="0"/>
            </a:endParaRP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3094038" y="228600"/>
            <a:ext cx="5668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defRPr/>
            </a:pPr>
            <a:endParaRPr lang="de-DE" altLang="de-DE" sz="1200" b="1" smtClean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1036" name="Picture 18" descr="Wappen_farbi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8913"/>
            <a:ext cx="5619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7" name="Text Box 20"/>
          <p:cNvSpPr txBox="1">
            <a:spLocks noChangeArrowheads="1"/>
          </p:cNvSpPr>
          <p:nvPr userDrawn="1"/>
        </p:nvSpPr>
        <p:spPr bwMode="auto">
          <a:xfrm>
            <a:off x="179388" y="6597650"/>
            <a:ext cx="2663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de-DE" altLang="de-DE" sz="240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438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895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352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10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1520" y="2636912"/>
            <a:ext cx="8722568" cy="3744416"/>
          </a:xfrm>
        </p:spPr>
        <p:txBody>
          <a:bodyPr/>
          <a:lstStyle/>
          <a:p>
            <a:r>
              <a:rPr lang="de-DE" sz="4400" b="1" dirty="0" smtClean="0"/>
              <a:t>Polizeiliche </a:t>
            </a:r>
          </a:p>
          <a:p>
            <a:r>
              <a:rPr lang="de-DE" sz="4400" b="1" dirty="0" smtClean="0"/>
              <a:t>Kriminalstatistik </a:t>
            </a:r>
            <a:r>
              <a:rPr lang="de-DE" sz="4400" b="1" dirty="0"/>
              <a:t>Niedersachsen </a:t>
            </a:r>
            <a:r>
              <a:rPr lang="de-DE" sz="4400" b="1" dirty="0" smtClean="0"/>
              <a:t>2016</a:t>
            </a:r>
            <a:endParaRPr lang="de-DE" sz="4400" b="1" dirty="0"/>
          </a:p>
        </p:txBody>
      </p:sp>
    </p:spTree>
    <p:extLst>
      <p:ext uri="{BB962C8B-B14F-4D97-AF65-F5344CB8AC3E}">
        <p14:creationId xmlns:p14="http://schemas.microsoft.com/office/powerpoint/2010/main" val="47856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3528" y="1988840"/>
            <a:ext cx="8650560" cy="3744416"/>
          </a:xfrm>
        </p:spPr>
        <p:txBody>
          <a:bodyPr/>
          <a:lstStyle/>
          <a:p>
            <a:pPr marL="342900" indent="-342900" algn="l">
              <a:buAutoNum type="arabicPeriod"/>
            </a:pPr>
            <a:r>
              <a:rPr lang="de-DE" sz="2400" b="1" dirty="0" smtClean="0"/>
              <a:t>Kriminalitätsentwicklung</a:t>
            </a:r>
          </a:p>
          <a:p>
            <a:pPr marL="342900" indent="-342900" algn="l">
              <a:buAutoNum type="arabicPeriod"/>
            </a:pPr>
            <a:endParaRPr lang="de-DE" sz="2400" b="1" dirty="0" smtClean="0"/>
          </a:p>
          <a:p>
            <a:pPr marL="342900" indent="-342900" algn="l">
              <a:buAutoNum type="arabicPeriod"/>
            </a:pPr>
            <a:r>
              <a:rPr lang="de-DE" sz="2400" b="1" dirty="0" err="1" smtClean="0"/>
              <a:t>Phänomenspezifische</a:t>
            </a:r>
            <a:r>
              <a:rPr lang="de-DE" sz="2400" b="1" dirty="0" smtClean="0"/>
              <a:t> Entwicklung der Kriminalität</a:t>
            </a:r>
          </a:p>
          <a:p>
            <a:pPr marL="342900" indent="-342900" algn="l">
              <a:buAutoNum type="arabicPeriod"/>
            </a:pPr>
            <a:endParaRPr lang="de-DE" sz="2400" b="1" dirty="0" smtClean="0"/>
          </a:p>
          <a:p>
            <a:pPr marL="342900" indent="-342900" algn="l">
              <a:buAutoNum type="arabicPeriod"/>
            </a:pPr>
            <a:r>
              <a:rPr lang="de-DE" sz="2400" b="1" dirty="0" smtClean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2400" b="1" dirty="0" smtClean="0"/>
          </a:p>
          <a:p>
            <a:pPr marL="342900" indent="-342900" algn="l">
              <a:buAutoNum type="arabicPeriod"/>
            </a:pPr>
            <a:r>
              <a:rPr lang="de-DE" sz="2400" b="1" dirty="0" smtClean="0"/>
              <a:t>Fazit</a:t>
            </a:r>
          </a:p>
          <a:p>
            <a:endParaRPr lang="de-DE" sz="24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2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46304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Kriminalitätsentwicklung</a:t>
            </a:r>
            <a:endParaRPr lang="de-DE" dirty="0"/>
          </a:p>
        </p:txBody>
      </p:sp>
      <p:sp>
        <p:nvSpPr>
          <p:cNvPr id="5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Kriminalitäts-entwicklung</a:t>
            </a:r>
            <a:endParaRPr lang="de-DE" sz="1200" dirty="0">
              <a:solidFill>
                <a:schemeClr val="accent2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/>
              <a:t>Phänomen-spezifische </a:t>
            </a:r>
            <a:r>
              <a:rPr lang="de-DE" sz="1200" dirty="0"/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5857728"/>
              </p:ext>
            </p:extLst>
          </p:nvPr>
        </p:nvGraphicFramePr>
        <p:xfrm>
          <a:off x="2061320" y="1772816"/>
          <a:ext cx="6943391" cy="4537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3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19506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Kriminalitätsbelastung</a:t>
            </a:r>
            <a:endParaRPr lang="de-DE" dirty="0"/>
          </a:p>
        </p:txBody>
      </p:sp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3658720"/>
              </p:ext>
            </p:extLst>
          </p:nvPr>
        </p:nvGraphicFramePr>
        <p:xfrm>
          <a:off x="2061320" y="1916832"/>
          <a:ext cx="456929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Kriminalitäts-entwicklung</a:t>
            </a:r>
            <a:endParaRPr lang="de-DE" sz="1200" dirty="0">
              <a:solidFill>
                <a:schemeClr val="accent2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/>
              <a:t>Phänomen-spezifische </a:t>
            </a:r>
            <a:r>
              <a:rPr lang="de-DE" sz="1200" dirty="0"/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4</a:t>
            </a:fld>
            <a:endParaRPr lang="en-US" altLang="de-DE" dirty="0"/>
          </a:p>
        </p:txBody>
      </p:sp>
      <p:graphicFrame>
        <p:nvGraphicFramePr>
          <p:cNvPr id="8" name="Diagram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989448"/>
              </p:ext>
            </p:extLst>
          </p:nvPr>
        </p:nvGraphicFramePr>
        <p:xfrm>
          <a:off x="6516216" y="2470830"/>
          <a:ext cx="2520280" cy="3145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6784640" y="1877093"/>
            <a:ext cx="2097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/>
              <a:t>Straftaten ohne ausländerrechtliche Verstöße (z.B. unerlaubte Einreise; unerlaubter Aufenthalt)</a:t>
            </a:r>
            <a:endParaRPr lang="de-DE" sz="1000" b="1" dirty="0"/>
          </a:p>
        </p:txBody>
      </p:sp>
    </p:spTree>
    <p:extLst>
      <p:ext uri="{BB962C8B-B14F-4D97-AF65-F5344CB8AC3E}">
        <p14:creationId xmlns:p14="http://schemas.microsoft.com/office/powerpoint/2010/main" val="387030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Anzahl der Opfer</a:t>
            </a:r>
            <a:endParaRPr lang="de-DE" dirty="0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Kriminalitäts-entwicklung</a:t>
            </a:r>
            <a:endParaRPr lang="de-DE" sz="1200" dirty="0">
              <a:solidFill>
                <a:schemeClr val="accent2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/>
              <a:t>Phänomen-spezifische </a:t>
            </a:r>
            <a:r>
              <a:rPr lang="de-DE" sz="1200" dirty="0"/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graphicFrame>
        <p:nvGraphicFramePr>
          <p:cNvPr id="8" name="Diagram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9976871"/>
              </p:ext>
            </p:extLst>
          </p:nvPr>
        </p:nvGraphicFramePr>
        <p:xfrm>
          <a:off x="2339752" y="1753171"/>
          <a:ext cx="6081468" cy="4476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5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62161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55776" y="836713"/>
            <a:ext cx="6346304" cy="432048"/>
          </a:xfrm>
        </p:spPr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Kriminalität im Kontext von Flüchtlingen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267744" y="1988840"/>
            <a:ext cx="6408712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400" dirty="0" smtClean="0"/>
              <a:t>Abnahme tatverdächtiger Flüchtlinge um 4.198 auf  26.040. </a:t>
            </a:r>
          </a:p>
          <a:p>
            <a:pPr algn="l"/>
            <a:endParaRPr lang="de-DE" sz="1400" dirty="0" smtClean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400" dirty="0" smtClean="0"/>
              <a:t>Ohne ausländerrechtlichen Verstöße (z.B. unerlaubte Einreise):</a:t>
            </a:r>
          </a:p>
          <a:p>
            <a:pPr algn="l"/>
            <a:r>
              <a:rPr lang="de-DE" sz="1400" dirty="0"/>
              <a:t> </a:t>
            </a:r>
            <a:r>
              <a:rPr lang="de-DE" sz="1400" dirty="0" smtClean="0"/>
              <a:t>     Zunahme von 13.084 auf 18.655 tatverdächtige Flüchtlinge, aber:</a:t>
            </a:r>
          </a:p>
          <a:p>
            <a:pPr algn="l"/>
            <a:endParaRPr lang="de-DE" sz="1400" dirty="0" smtClean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400" dirty="0"/>
              <a:t>2016 haben sich ganzjährig mehr „Flüchtlinge“ in Nds. aufgehalten als 2015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400" dirty="0"/>
              <a:t>Ein Großteil der tatverdächtigen „Flüchtlinge“ ist männlich und im Durchschnitt rund 8 Jahre jünger</a:t>
            </a:r>
          </a:p>
          <a:p>
            <a:pPr algn="l"/>
            <a:endParaRPr lang="de-DE" sz="1400" dirty="0" smtClean="0"/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400" dirty="0"/>
              <a:t>„Flüchtlinge“ treten bei Betrachtung </a:t>
            </a:r>
            <a:r>
              <a:rPr lang="de-DE" sz="1400"/>
              <a:t>aller </a:t>
            </a:r>
            <a:r>
              <a:rPr lang="de-DE" sz="1400" smtClean="0"/>
              <a:t>aufgeklärten Straftaten </a:t>
            </a:r>
            <a:r>
              <a:rPr lang="de-DE" sz="1400" dirty="0"/>
              <a:t>in folgenden Deliktsbereichen vermehrt in Erscheinung: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400" dirty="0" smtClean="0"/>
              <a:t>Ladendiebstahl sowie Erschleichen </a:t>
            </a:r>
            <a:r>
              <a:rPr lang="de-DE" sz="1400" dirty="0"/>
              <a:t>von </a:t>
            </a:r>
            <a:r>
              <a:rPr lang="de-DE" sz="1400" dirty="0" smtClean="0"/>
              <a:t>Leistung (insb. „Schwarzfahren“)</a:t>
            </a:r>
            <a:endParaRPr lang="de-DE" sz="1400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400" dirty="0"/>
              <a:t>Körperverletzung und Raub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400" dirty="0"/>
              <a:t>Urkundenfälschung und Sozialleistungsbetrug </a:t>
            </a:r>
          </a:p>
          <a:p>
            <a:pPr algn="l"/>
            <a:endParaRPr lang="de-DE" sz="1400" dirty="0" smtClean="0"/>
          </a:p>
          <a:p>
            <a:pPr algn="l"/>
            <a:endParaRPr lang="de-DE" sz="1400" dirty="0" smtClean="0"/>
          </a:p>
          <a:p>
            <a:pPr algn="l"/>
            <a:r>
              <a:rPr lang="de-DE" sz="1400" dirty="0" smtClean="0"/>
              <a:t>Die </a:t>
            </a:r>
            <a:r>
              <a:rPr lang="de-DE" sz="1400" dirty="0"/>
              <a:t>überwiegende Mehrheit der „Flüchtlinge“ begeht keine Straftaten.</a:t>
            </a:r>
          </a:p>
          <a:p>
            <a:pPr algn="l"/>
            <a:endParaRPr lang="de-DE" sz="1400" dirty="0" smtClean="0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Kriminalitäts-entwicklung</a:t>
            </a:r>
            <a:endParaRPr lang="de-DE" sz="1200" dirty="0">
              <a:solidFill>
                <a:schemeClr val="accent2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/>
              <a:t>Phänomen-spezifische </a:t>
            </a:r>
            <a:r>
              <a:rPr lang="de-DE" sz="1200" dirty="0"/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6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01021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Struktur der Kriminalität nach Hauptgruppen</a:t>
            </a:r>
            <a:br>
              <a:rPr lang="de-DE" dirty="0" smtClean="0"/>
            </a:br>
            <a:r>
              <a:rPr lang="de-DE" sz="1000" dirty="0" smtClean="0"/>
              <a:t>(Prozentangaben gerundet)</a:t>
            </a:r>
            <a:endParaRPr lang="de-DE" sz="1000" dirty="0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2795151"/>
              </p:ext>
            </p:extLst>
          </p:nvPr>
        </p:nvGraphicFramePr>
        <p:xfrm>
          <a:off x="2195736" y="1772816"/>
          <a:ext cx="6948264" cy="4248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Kriminalitäts-entwicklung</a:t>
            </a:r>
            <a:endParaRPr lang="de-DE" sz="1200" dirty="0">
              <a:solidFill>
                <a:schemeClr val="accent2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/>
              <a:t>Phänomen-spezifische </a:t>
            </a:r>
            <a:r>
              <a:rPr lang="de-DE" sz="1200" dirty="0"/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7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36091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Straftaten gegen das Leben</a:t>
            </a:r>
            <a:br>
              <a:rPr lang="de-DE" dirty="0" smtClean="0"/>
            </a:br>
            <a:r>
              <a:rPr lang="de-DE" dirty="0" smtClean="0"/>
              <a:t>(einschließlich Versuche)</a:t>
            </a:r>
            <a:endParaRPr lang="de-DE" dirty="0"/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1279342"/>
              </p:ext>
            </p:extLst>
          </p:nvPr>
        </p:nvGraphicFramePr>
        <p:xfrm>
          <a:off x="2483768" y="1772816"/>
          <a:ext cx="5976664" cy="4680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Phänomen-spezifische </a:t>
            </a:r>
            <a:r>
              <a:rPr lang="de-DE" sz="1200" dirty="0">
                <a:solidFill>
                  <a:schemeClr val="accent2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8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25640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Straftaten gegen die sexuelle Selbstbestimmung</a:t>
            </a:r>
            <a:endParaRPr 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Phänomen-spezifische </a:t>
            </a:r>
            <a:r>
              <a:rPr lang="de-DE" sz="1200" dirty="0">
                <a:solidFill>
                  <a:schemeClr val="accent2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graphicFrame>
        <p:nvGraphicFramePr>
          <p:cNvPr id="8" name="Diagram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2268951"/>
              </p:ext>
            </p:extLst>
          </p:nvPr>
        </p:nvGraphicFramePr>
        <p:xfrm>
          <a:off x="2339752" y="1844824"/>
          <a:ext cx="633670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9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69144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55776" y="908720"/>
            <a:ext cx="6346304" cy="893961"/>
          </a:xfrm>
        </p:spPr>
        <p:txBody>
          <a:bodyPr/>
          <a:lstStyle/>
          <a:p>
            <a:r>
              <a:rPr lang="de-DE" dirty="0" err="1" smtClean="0"/>
              <a:t>Rohheitsdelikte</a:t>
            </a:r>
            <a:r>
              <a:rPr lang="de-DE" dirty="0" smtClean="0"/>
              <a:t> und Straftaten gegen die persönliche Freiheit</a:t>
            </a:r>
            <a:endParaRPr lang="de-DE" dirty="0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2453518"/>
              </p:ext>
            </p:extLst>
          </p:nvPr>
        </p:nvGraphicFramePr>
        <p:xfrm>
          <a:off x="2267744" y="1833682"/>
          <a:ext cx="6120680" cy="453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Phänomen-spezifische </a:t>
            </a:r>
            <a:r>
              <a:rPr lang="de-DE" sz="1200" dirty="0">
                <a:solidFill>
                  <a:schemeClr val="accent2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10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52666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Diebstahlsdelikte</a:t>
            </a:r>
            <a:endParaRPr lang="de-DE" dirty="0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891104"/>
              </p:ext>
            </p:extLst>
          </p:nvPr>
        </p:nvGraphicFramePr>
        <p:xfrm>
          <a:off x="2267744" y="1844824"/>
          <a:ext cx="6634336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Phänomen-spezifische </a:t>
            </a:r>
            <a:r>
              <a:rPr lang="de-DE" sz="1200" dirty="0">
                <a:solidFill>
                  <a:schemeClr val="accent2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11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15889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Vermögens- und Fälschungsdelikte</a:t>
            </a:r>
            <a:endParaRPr lang="de-DE" dirty="0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Phänomen-spezifische </a:t>
            </a:r>
            <a:r>
              <a:rPr lang="de-DE" sz="1200" dirty="0">
                <a:solidFill>
                  <a:schemeClr val="accent2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7253237"/>
              </p:ext>
            </p:extLst>
          </p:nvPr>
        </p:nvGraphicFramePr>
        <p:xfrm>
          <a:off x="2318978" y="1844823"/>
          <a:ext cx="6819900" cy="4525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12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87498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Sonstige Straftaten gemäß StGB</a:t>
            </a:r>
            <a:endParaRPr lang="de-DE" dirty="0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0584504"/>
              </p:ext>
            </p:extLst>
          </p:nvPr>
        </p:nvGraphicFramePr>
        <p:xfrm>
          <a:off x="2061320" y="1844824"/>
          <a:ext cx="6840760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Phänomen-spezifische </a:t>
            </a:r>
            <a:r>
              <a:rPr lang="de-DE" sz="1200" dirty="0">
                <a:solidFill>
                  <a:schemeClr val="accent2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13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14311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4986449"/>
              </p:ext>
            </p:extLst>
          </p:nvPr>
        </p:nvGraphicFramePr>
        <p:xfrm>
          <a:off x="1989312" y="1556792"/>
          <a:ext cx="691276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Strafrechtliche Nebengesetze</a:t>
            </a:r>
            <a:endParaRPr lang="de-DE" dirty="0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accent2"/>
                </a:solidFill>
              </a:rPr>
              <a:t>Phänomen-spezifische </a:t>
            </a:r>
            <a:r>
              <a:rPr lang="de-DE" sz="1200" dirty="0">
                <a:solidFill>
                  <a:schemeClr val="accent2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14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15297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84723" y="1124744"/>
            <a:ext cx="6418312" cy="648072"/>
          </a:xfrm>
        </p:spPr>
        <p:txBody>
          <a:bodyPr/>
          <a:lstStyle/>
          <a:p>
            <a:r>
              <a:rPr lang="de-DE" dirty="0" smtClean="0"/>
              <a:t>Fallzahlen Gewalt gegen Polizeivollzugsbeamtinnen und -beamte</a:t>
            </a:r>
            <a:endParaRPr lang="de-DE" dirty="0"/>
          </a:p>
        </p:txBody>
      </p:sp>
      <p:graphicFrame>
        <p:nvGraphicFramePr>
          <p:cNvPr id="8" name="Diagram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8551933"/>
              </p:ext>
            </p:extLst>
          </p:nvPr>
        </p:nvGraphicFramePr>
        <p:xfrm>
          <a:off x="3993966" y="1844824"/>
          <a:ext cx="482453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Phänomen-spezifische </a:t>
            </a:r>
            <a:r>
              <a:rPr lang="de-DE" sz="1200" dirty="0">
                <a:solidFill>
                  <a:schemeClr val="tx1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>
                <a:solidFill>
                  <a:schemeClr val="accent2"/>
                </a:solidFill>
              </a:rPr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15</a:t>
            </a:fld>
            <a:endParaRPr lang="en-US" altLang="de-DE" dirty="0"/>
          </a:p>
        </p:txBody>
      </p:sp>
      <p:sp>
        <p:nvSpPr>
          <p:cNvPr id="4" name="Rechteck 3"/>
          <p:cNvSpPr/>
          <p:nvPr/>
        </p:nvSpPr>
        <p:spPr>
          <a:xfrm>
            <a:off x="5148064" y="6084004"/>
            <a:ext cx="3384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dirty="0" smtClean="0"/>
              <a:t>*(Mord</a:t>
            </a:r>
            <a:r>
              <a:rPr lang="de-DE" sz="900" dirty="0"/>
              <a:t>, Totschlag, Raub, Körperverletzung, Nötigung, Bedrohung, Freiheitsberaubung, Widerstand </a:t>
            </a:r>
            <a:r>
              <a:rPr lang="de-DE" sz="900" dirty="0" err="1"/>
              <a:t>gg</a:t>
            </a:r>
            <a:r>
              <a:rPr lang="de-DE" sz="900" dirty="0"/>
              <a:t> </a:t>
            </a:r>
            <a:r>
              <a:rPr lang="de-DE" sz="900" dirty="0" smtClean="0"/>
              <a:t>PVB)</a:t>
            </a:r>
            <a:endParaRPr lang="de-DE" sz="900" dirty="0"/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072526"/>
              </p:ext>
            </p:extLst>
          </p:nvPr>
        </p:nvGraphicFramePr>
        <p:xfrm>
          <a:off x="1979712" y="1793736"/>
          <a:ext cx="2286199" cy="3096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4914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99792" y="836712"/>
            <a:ext cx="6058272" cy="893961"/>
          </a:xfrm>
        </p:spPr>
        <p:txBody>
          <a:bodyPr/>
          <a:lstStyle/>
          <a:p>
            <a:r>
              <a:rPr lang="de-DE" dirty="0" smtClean="0"/>
              <a:t>Tatverdächtige</a:t>
            </a:r>
            <a:endParaRPr lang="de-DE" dirty="0"/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Phänomen-spezifische </a:t>
            </a:r>
            <a:r>
              <a:rPr lang="de-DE" sz="1200" dirty="0">
                <a:solidFill>
                  <a:schemeClr val="tx1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>
                <a:solidFill>
                  <a:schemeClr val="accent2"/>
                </a:solidFill>
              </a:rPr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057533"/>
              </p:ext>
            </p:extLst>
          </p:nvPr>
        </p:nvGraphicFramePr>
        <p:xfrm>
          <a:off x="2061320" y="1772817"/>
          <a:ext cx="6975176" cy="4444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16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1991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Jugendkriminalität</a:t>
            </a:r>
            <a:endParaRPr 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Phänomen-spezifische </a:t>
            </a:r>
            <a:r>
              <a:rPr lang="de-DE" sz="1200" dirty="0">
                <a:solidFill>
                  <a:schemeClr val="tx1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>
                <a:solidFill>
                  <a:schemeClr val="accent2"/>
                </a:solidFill>
              </a:rPr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graphicFrame>
        <p:nvGraphicFramePr>
          <p:cNvPr id="10" name="Diagram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381768"/>
              </p:ext>
            </p:extLst>
          </p:nvPr>
        </p:nvGraphicFramePr>
        <p:xfrm>
          <a:off x="2483768" y="1556792"/>
          <a:ext cx="5762625" cy="4813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17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94729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Cybercrime</a:t>
            </a:r>
            <a:endParaRPr lang="de-DE" dirty="0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1343418"/>
              </p:ext>
            </p:extLst>
          </p:nvPr>
        </p:nvGraphicFramePr>
        <p:xfrm>
          <a:off x="2339752" y="1691269"/>
          <a:ext cx="612068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Phänomen-spezifische </a:t>
            </a:r>
            <a:r>
              <a:rPr lang="de-DE" sz="1200" dirty="0">
                <a:solidFill>
                  <a:schemeClr val="tx1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>
                <a:solidFill>
                  <a:schemeClr val="accent2"/>
                </a:solidFill>
              </a:rPr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18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08139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Wohnungseinbruchdiebstahl</a:t>
            </a:r>
            <a:endParaRPr lang="de-DE" dirty="0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281209"/>
              </p:ext>
            </p:extLst>
          </p:nvPr>
        </p:nvGraphicFramePr>
        <p:xfrm>
          <a:off x="2195736" y="1844824"/>
          <a:ext cx="6552727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Phänomen-spezifische </a:t>
            </a:r>
            <a:r>
              <a:rPr lang="de-DE" sz="1200" dirty="0">
                <a:solidFill>
                  <a:schemeClr val="tx1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>
                <a:solidFill>
                  <a:schemeClr val="accent2"/>
                </a:solidFill>
              </a:rPr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19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30123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Fallzahlen versuchter Wohnungseinbruchdiebstahl</a:t>
            </a:r>
            <a:endParaRPr lang="de-DE" dirty="0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4038231"/>
              </p:ext>
            </p:extLst>
          </p:nvPr>
        </p:nvGraphicFramePr>
        <p:xfrm>
          <a:off x="2061320" y="1807412"/>
          <a:ext cx="6839976" cy="453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Phänomen-spezifische </a:t>
            </a:r>
            <a:r>
              <a:rPr lang="de-DE" sz="1200" dirty="0">
                <a:solidFill>
                  <a:schemeClr val="tx1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>
                <a:solidFill>
                  <a:schemeClr val="accent2"/>
                </a:solidFill>
              </a:rPr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/>
              <a:t>Fazit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20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58837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Fazit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915816" y="1916832"/>
            <a:ext cx="5400600" cy="3312368"/>
          </a:xfrm>
        </p:spPr>
        <p:txBody>
          <a:bodyPr/>
          <a:lstStyle/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dirty="0" smtClean="0"/>
              <a:t>Niedersachsen ist und bleibt ein sicheres Bundesland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dirty="0" smtClean="0"/>
              <a:t>Die registrierten Straftaten gehen insgesamt zurück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dirty="0" smtClean="0"/>
              <a:t>Die Körperverletzungsdelikte nehmen zu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dirty="0" smtClean="0"/>
              <a:t>Die Fälle des Wohnungseinbruchdiebstahls sind leicht rückläufig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dirty="0" err="1" smtClean="0"/>
              <a:t>Cybercrime</a:t>
            </a:r>
            <a:r>
              <a:rPr lang="de-DE" dirty="0" smtClean="0"/>
              <a:t> und die Bekämpfung des Wohnungseinbruchdiebstahls bilden weiterhin Schwerpunkte für die polizeiliche Arbeit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dirty="0" smtClean="0"/>
              <a:t>Kriminalität durch Minderjährige nimmt weiter ab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DE" dirty="0" smtClean="0"/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DE" dirty="0" smtClean="0"/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323528" y="969584"/>
            <a:ext cx="1737792" cy="540060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Kriminalitäts-entwicklung</a:t>
            </a:r>
            <a:endParaRPr lang="de-DE" sz="12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 smtClean="0">
                <a:solidFill>
                  <a:schemeClr val="tx1"/>
                </a:solidFill>
              </a:rPr>
              <a:t>Phänomen-spezifische </a:t>
            </a:r>
            <a:r>
              <a:rPr lang="de-DE" sz="1200" dirty="0">
                <a:solidFill>
                  <a:schemeClr val="tx1"/>
                </a:solidFill>
              </a:rPr>
              <a:t>Entwicklung der Kriminalität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>
                <a:solidFill>
                  <a:schemeClr val="tx1"/>
                </a:solidFill>
              </a:rPr>
              <a:t>Besondere kriminologische Phänomene</a:t>
            </a:r>
          </a:p>
          <a:p>
            <a:pPr marL="342900" indent="-342900" algn="l">
              <a:buAutoNum type="arabicPeriod"/>
            </a:pPr>
            <a:endParaRPr lang="de-DE" sz="1200" dirty="0"/>
          </a:p>
          <a:p>
            <a:pPr marL="342900" indent="-342900" algn="l">
              <a:buAutoNum type="arabicPeriod"/>
            </a:pPr>
            <a:r>
              <a:rPr lang="de-DE" sz="1200" dirty="0">
                <a:solidFill>
                  <a:schemeClr val="accent2"/>
                </a:solidFill>
              </a:rPr>
              <a:t>Fazit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21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7143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                        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7504" y="2636912"/>
            <a:ext cx="8866584" cy="3744416"/>
          </a:xfrm>
        </p:spPr>
        <p:txBody>
          <a:bodyPr/>
          <a:lstStyle/>
          <a:p>
            <a:r>
              <a:rPr lang="de-DE" sz="5400" dirty="0" smtClean="0"/>
              <a:t>Vielen Dank für Ihre Aufmerksamkeit</a:t>
            </a:r>
            <a:endParaRPr lang="de-DE" sz="5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22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45361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                            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79512" y="2564904"/>
            <a:ext cx="8794576" cy="3744416"/>
          </a:xfrm>
        </p:spPr>
        <p:txBody>
          <a:bodyPr/>
          <a:lstStyle/>
          <a:p>
            <a:r>
              <a:rPr lang="de-DE" sz="4400" b="1" dirty="0"/>
              <a:t>Polizeiliche </a:t>
            </a:r>
          </a:p>
          <a:p>
            <a:r>
              <a:rPr lang="de-DE" sz="4400" b="1" dirty="0"/>
              <a:t>Kriminalstatistik Niedersachsen </a:t>
            </a:r>
            <a:r>
              <a:rPr lang="de-DE" sz="4400" b="1" dirty="0" smtClean="0"/>
              <a:t>2016</a:t>
            </a:r>
            <a:endParaRPr lang="de-DE" sz="4400" b="1" dirty="0"/>
          </a:p>
          <a:p>
            <a:endParaRPr lang="de-DE" sz="4400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21B8-8400-4701-B5CC-297E6DEF6C10}" type="slidenum">
              <a:rPr lang="en-US" altLang="de-DE" smtClean="0"/>
              <a:pPr/>
              <a:t>23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6882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folie">
  <a:themeElements>
    <a:clrScheme name="Masterfol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asterfoli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asterfol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000_Masterfolie für VM neu</Template>
  <TotalTime>0</TotalTime>
  <Words>454</Words>
  <Application>Microsoft Office PowerPoint</Application>
  <PresentationFormat>Bildschirmpräsentation (4:3)</PresentationFormat>
  <Paragraphs>220</Paragraphs>
  <Slides>23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9" baseType="lpstr">
      <vt:lpstr>Arial</vt:lpstr>
      <vt:lpstr>Calibri</vt:lpstr>
      <vt:lpstr>Times New Roman</vt:lpstr>
      <vt:lpstr>Verdana</vt:lpstr>
      <vt:lpstr>Wingdings</vt:lpstr>
      <vt:lpstr>Masterfolie</vt:lpstr>
      <vt:lpstr>PowerPoint-Präsentation</vt:lpstr>
      <vt:lpstr>PowerPoint-Präsentation</vt:lpstr>
      <vt:lpstr>Kriminalitätsentwicklung</vt:lpstr>
      <vt:lpstr>Kriminalitätsbelastung</vt:lpstr>
      <vt:lpstr>Anzahl der Opfer</vt:lpstr>
      <vt:lpstr> Kriminalität im Kontext von Flüchtlingen</vt:lpstr>
      <vt:lpstr>Struktur der Kriminalität nach Hauptgruppen (Prozentangaben gerundet)</vt:lpstr>
      <vt:lpstr>Straftaten gegen das Leben (einschließlich Versuche)</vt:lpstr>
      <vt:lpstr>Straftaten gegen die sexuelle Selbstbestimmung</vt:lpstr>
      <vt:lpstr>Rohheitsdelikte und Straftaten gegen die persönliche Freiheit</vt:lpstr>
      <vt:lpstr>Diebstahlsdelikte</vt:lpstr>
      <vt:lpstr>Vermögens- und Fälschungsdelikte</vt:lpstr>
      <vt:lpstr>Sonstige Straftaten gemäß StGB</vt:lpstr>
      <vt:lpstr>Strafrechtliche Nebengesetze</vt:lpstr>
      <vt:lpstr>Fallzahlen Gewalt gegen Polizeivollzugsbeamtinnen und -beamte</vt:lpstr>
      <vt:lpstr>Tatverdächtige</vt:lpstr>
      <vt:lpstr>Jugendkriminalität</vt:lpstr>
      <vt:lpstr>Cybercrime</vt:lpstr>
      <vt:lpstr>Wohnungseinbruchdiebstahl</vt:lpstr>
      <vt:lpstr>Fallzahlen versuchter Wohnungseinbruchdiebstahl</vt:lpstr>
      <vt:lpstr>Fazit</vt:lpstr>
      <vt:lpstr>                        </vt:lpstr>
      <vt:lpstr>                            </vt:lpstr>
    </vt:vector>
  </TitlesOfParts>
  <Company>Referat P23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Politisch motivierte Kriminalität  in Niedersachsen  im Jahr 2010</dc:title>
  <dc:creator>Herrn Bäck</dc:creator>
  <cp:lastModifiedBy>Battermann, Sonja (MI)</cp:lastModifiedBy>
  <cp:revision>793</cp:revision>
  <cp:lastPrinted>2017-02-09T13:27:08Z</cp:lastPrinted>
  <dcterms:created xsi:type="dcterms:W3CDTF">2004-11-30T15:31:03Z</dcterms:created>
  <dcterms:modified xsi:type="dcterms:W3CDTF">2017-02-13T07:01:55Z</dcterms:modified>
</cp:coreProperties>
</file>